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356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208915">
              <a:lnSpc>
                <a:spcPts val="1240"/>
              </a:lnSpc>
            </a:pPr>
            <a:fld id="{81D60167-4931-47E6-BA6A-407CBD079E47}" type="slidenum">
              <a:rPr spc="-50" dirty="0"/>
              <a:t>‹Nº›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208915">
              <a:lnSpc>
                <a:spcPts val="1240"/>
              </a:lnSpc>
            </a:pPr>
            <a:fld id="{81D60167-4931-47E6-BA6A-407CBD079E47}" type="slidenum">
              <a:rPr spc="-50" dirty="0"/>
              <a:t>‹Nº›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196" y="0"/>
            <a:ext cx="9099804" cy="685799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65987" cy="6857996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2191511"/>
            <a:ext cx="9143999" cy="247497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208915">
              <a:lnSpc>
                <a:spcPts val="1240"/>
              </a:lnSpc>
            </a:pPr>
            <a:fld id="{81D60167-4931-47E6-BA6A-407CBD079E47}" type="slidenum">
              <a:rPr spc="-50" dirty="0"/>
              <a:t>‹Nº›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196" y="0"/>
            <a:ext cx="9099804" cy="6857998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665987" cy="685799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208915">
              <a:lnSpc>
                <a:spcPts val="1240"/>
              </a:lnSpc>
            </a:pPr>
            <a:fld id="{81D60167-4931-47E6-BA6A-407CBD079E47}" type="slidenum">
              <a:rPr spc="-50" dirty="0"/>
              <a:t>‹Nº›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196" y="0"/>
            <a:ext cx="9099804" cy="685799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8194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208915">
              <a:lnSpc>
                <a:spcPts val="1240"/>
              </a:lnSpc>
            </a:pPr>
            <a:fld id="{81D60167-4931-47E6-BA6A-407CBD079E47}" type="slidenum">
              <a:rPr spc="-50" dirty="0"/>
              <a:t>‹Nº›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4196" y="0"/>
            <a:ext cx="9099804" cy="685799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665987" cy="685799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47517" y="56515"/>
            <a:ext cx="4298315" cy="426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251964" y="1763395"/>
            <a:ext cx="5217795" cy="2565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553957" y="6464985"/>
            <a:ext cx="338074" cy="1784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208915">
              <a:lnSpc>
                <a:spcPts val="1240"/>
              </a:lnSpc>
            </a:pPr>
            <a:fld id="{81D60167-4931-47E6-BA6A-407CBD079E47}" type="slidenum">
              <a:rPr spc="-50" dirty="0"/>
              <a:t>‹Nº›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0473" y="2796286"/>
            <a:ext cx="8183880" cy="1647245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12700" marR="5080">
              <a:lnSpc>
                <a:spcPts val="3070"/>
              </a:lnSpc>
              <a:spcBef>
                <a:spcPts val="844"/>
              </a:spcBef>
            </a:pPr>
            <a:r>
              <a:rPr sz="3200" spc="-25" dirty="0"/>
              <a:t>TALLER</a:t>
            </a:r>
            <a:r>
              <a:rPr sz="3200" spc="-100" dirty="0"/>
              <a:t> </a:t>
            </a:r>
            <a:r>
              <a:rPr sz="3200" dirty="0"/>
              <a:t>INTEGRAL</a:t>
            </a:r>
            <a:r>
              <a:rPr sz="3200" spc="-85" dirty="0"/>
              <a:t> </a:t>
            </a:r>
            <a:r>
              <a:rPr sz="3200" dirty="0"/>
              <a:t>PRÁCTICO</a:t>
            </a:r>
            <a:r>
              <a:rPr sz="3200" spc="-85" dirty="0"/>
              <a:t> </a:t>
            </a:r>
            <a:r>
              <a:rPr sz="3200" dirty="0"/>
              <a:t>DE</a:t>
            </a:r>
            <a:r>
              <a:rPr sz="3200" spc="-80" dirty="0"/>
              <a:t> </a:t>
            </a:r>
            <a:r>
              <a:rPr sz="3200" spc="-25" dirty="0"/>
              <a:t>LA </a:t>
            </a:r>
            <a:r>
              <a:rPr sz="3200" dirty="0"/>
              <a:t>DETERMINACIÓN</a:t>
            </a:r>
            <a:r>
              <a:rPr sz="3200" spc="-30" dirty="0"/>
              <a:t> </a:t>
            </a:r>
            <a:r>
              <a:rPr sz="3200" dirty="0"/>
              <a:t>DE</a:t>
            </a:r>
            <a:r>
              <a:rPr sz="3200" spc="-35" dirty="0"/>
              <a:t> </a:t>
            </a:r>
            <a:r>
              <a:rPr sz="3200" dirty="0"/>
              <a:t>LA</a:t>
            </a:r>
            <a:r>
              <a:rPr sz="3200" spc="-25" dirty="0"/>
              <a:t> </a:t>
            </a:r>
            <a:r>
              <a:rPr sz="3200" dirty="0"/>
              <a:t>PTU</a:t>
            </a:r>
            <a:r>
              <a:rPr sz="3200" spc="-35" dirty="0"/>
              <a:t> </a:t>
            </a:r>
            <a:r>
              <a:rPr sz="3200" dirty="0"/>
              <a:t>DEL</a:t>
            </a:r>
            <a:r>
              <a:rPr sz="3200" spc="-25" dirty="0"/>
              <a:t> </a:t>
            </a:r>
            <a:r>
              <a:rPr sz="3200" dirty="0"/>
              <a:t>EJERCICIO</a:t>
            </a:r>
            <a:r>
              <a:rPr sz="3200" spc="-5" dirty="0"/>
              <a:t> </a:t>
            </a:r>
            <a:r>
              <a:rPr lang="es-MX" sz="3200" spc="-20" dirty="0"/>
              <a:t>PTU 2025</a:t>
            </a:r>
            <a:r>
              <a:rPr sz="3200" spc="-20" dirty="0"/>
              <a:t> PARA</a:t>
            </a:r>
            <a:r>
              <a:rPr sz="3200" spc="-55" dirty="0"/>
              <a:t> </a:t>
            </a:r>
            <a:r>
              <a:rPr sz="3200" dirty="0"/>
              <a:t>SU</a:t>
            </a:r>
            <a:r>
              <a:rPr sz="3200" spc="-40" dirty="0"/>
              <a:t> </a:t>
            </a:r>
            <a:r>
              <a:rPr sz="3200" spc="-45" dirty="0"/>
              <a:t>PAGO</a:t>
            </a:r>
            <a:r>
              <a:rPr sz="3200" spc="-50" dirty="0"/>
              <a:t> </a:t>
            </a:r>
            <a:r>
              <a:rPr sz="3200" dirty="0"/>
              <a:t>EN</a:t>
            </a:r>
            <a:r>
              <a:rPr sz="3200" spc="-40" dirty="0"/>
              <a:t> </a:t>
            </a:r>
            <a:r>
              <a:rPr sz="3200" dirty="0"/>
              <a:t>202</a:t>
            </a:r>
            <a:r>
              <a:rPr lang="es-MX" sz="3200" dirty="0"/>
              <a:t>5</a:t>
            </a:r>
            <a:r>
              <a:rPr sz="3200" spc="-35" dirty="0"/>
              <a:t> </a:t>
            </a:r>
            <a:r>
              <a:rPr sz="3200" dirty="0"/>
              <a:t>POR</a:t>
            </a:r>
            <a:r>
              <a:rPr sz="3200" spc="-30" dirty="0"/>
              <a:t> </a:t>
            </a:r>
            <a:r>
              <a:rPr sz="3200" dirty="0"/>
              <a:t>PM</a:t>
            </a:r>
            <a:r>
              <a:rPr sz="3200" spc="-45" dirty="0"/>
              <a:t> </a:t>
            </a:r>
            <a:r>
              <a:rPr sz="3200" dirty="0"/>
              <a:t>Y</a:t>
            </a:r>
            <a:r>
              <a:rPr sz="3200" spc="-30" dirty="0"/>
              <a:t> </a:t>
            </a:r>
            <a:r>
              <a:rPr sz="3200" spc="-25" dirty="0"/>
              <a:t>PF</a:t>
            </a:r>
            <a:endParaRPr sz="3200" dirty="0"/>
          </a:p>
          <a:p>
            <a:pPr marL="12700">
              <a:lnSpc>
                <a:spcPct val="100000"/>
              </a:lnSpc>
              <a:spcBef>
                <a:spcPts val="270"/>
              </a:spcBef>
            </a:pPr>
            <a:r>
              <a:rPr lang="es-MX" sz="2000" spc="150" dirty="0">
                <a:solidFill>
                  <a:srgbClr val="375F92"/>
                </a:solidFill>
              </a:rPr>
              <a:t>LCP MF MIGUEL ALARCON DIAZ</a:t>
            </a:r>
            <a:endParaRPr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4172" y="2285987"/>
              <a:ext cx="8529828" cy="367741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9244" y="2481072"/>
              <a:ext cx="8029956" cy="3107436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6" name="object 6"/>
          <p:cNvSpPr txBox="1"/>
          <p:nvPr/>
        </p:nvSpPr>
        <p:spPr>
          <a:xfrm>
            <a:off x="752043" y="601471"/>
            <a:ext cx="8220709" cy="155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94995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CONSTITUCIONAL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LIMITE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MÁXIMO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3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MESES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PAGO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 dirty="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latin typeface="Carlito"/>
                <a:cs typeface="Carlito"/>
              </a:rPr>
              <a:t>El</a:t>
            </a:r>
            <a:r>
              <a:rPr sz="2000" spc="3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pasado</a:t>
            </a:r>
            <a:r>
              <a:rPr sz="2000" spc="3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03</a:t>
            </a:r>
            <a:r>
              <a:rPr sz="2000" spc="3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3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abril</a:t>
            </a:r>
            <a:r>
              <a:rPr sz="2000" spc="3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365" dirty="0">
                <a:latin typeface="Carlito"/>
                <a:cs typeface="Carlito"/>
              </a:rPr>
              <a:t> </a:t>
            </a:r>
            <a:r>
              <a:rPr lang="es-MX" sz="2000" dirty="0">
                <a:latin typeface="Carlito"/>
                <a:cs typeface="Carlito"/>
              </a:rPr>
              <a:t>PTU 2025</a:t>
            </a:r>
            <a:r>
              <a:rPr sz="2000" spc="3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3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CPEUM</a:t>
            </a:r>
            <a:r>
              <a:rPr sz="2000" spc="3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dio</a:t>
            </a:r>
            <a:r>
              <a:rPr sz="2000" spc="3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3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conocer</a:t>
            </a:r>
            <a:r>
              <a:rPr sz="2000" spc="3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3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comunicado</a:t>
            </a:r>
            <a:r>
              <a:rPr sz="2000" spc="35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de </a:t>
            </a:r>
            <a:r>
              <a:rPr sz="2000" dirty="0">
                <a:latin typeface="Carlito"/>
                <a:cs typeface="Carlito"/>
              </a:rPr>
              <a:t>prensa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señalando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 constitucionalidad de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reforma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al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Art.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127,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frac. VIII</a:t>
            </a:r>
            <a:r>
              <a:rPr sz="2000" spc="-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 </a:t>
            </a:r>
            <a:r>
              <a:rPr sz="2000" spc="-25" dirty="0">
                <a:latin typeface="Carlito"/>
                <a:cs typeface="Carlito"/>
              </a:rPr>
              <a:t>la </a:t>
            </a:r>
            <a:r>
              <a:rPr sz="2000" spc="-20" dirty="0">
                <a:latin typeface="Carlito"/>
                <a:cs typeface="Carlito"/>
              </a:rPr>
              <a:t>LFT.</a:t>
            </a:r>
            <a:endParaRPr sz="20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82061" y="4364227"/>
            <a:ext cx="6246495" cy="1093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13889">
              <a:lnSpc>
                <a:spcPct val="100000"/>
              </a:lnSpc>
              <a:spcBef>
                <a:spcPts val="100"/>
              </a:spcBef>
              <a:tabLst>
                <a:tab pos="6001385" algn="l"/>
              </a:tabLst>
            </a:pP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SUJETOS</a:t>
            </a:r>
            <a:r>
              <a:rPr sz="3500" b="1" spc="-16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OBLIGADOS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	</a:t>
            </a:r>
            <a:r>
              <a:rPr sz="3500" b="1" spc="-50" dirty="0">
                <a:solidFill>
                  <a:srgbClr val="1F487C"/>
                </a:solidFill>
                <a:latin typeface="Carlito"/>
                <a:cs typeface="Carlito"/>
              </a:rPr>
              <a:t>Y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EXENTOS</a:t>
            </a:r>
            <a:r>
              <a:rPr sz="3500" b="1" spc="-13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A</a:t>
            </a:r>
            <a:r>
              <a:rPr sz="3500" b="1" spc="-114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35" dirty="0">
                <a:solidFill>
                  <a:srgbClr val="1F487C"/>
                </a:solidFill>
                <a:latin typeface="Carlito"/>
                <a:cs typeface="Carlito"/>
              </a:rPr>
              <a:t>REPARTIR</a:t>
            </a:r>
            <a:r>
              <a:rPr sz="3500" b="1" spc="-8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UTILIDADES</a:t>
            </a:r>
            <a:endParaRPr sz="35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64985"/>
            <a:ext cx="2451735" cy="15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79357" y="6464985"/>
            <a:ext cx="180975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25" dirty="0">
                <a:solidFill>
                  <a:srgbClr val="888888"/>
                </a:solidFill>
                <a:latin typeface="Carlito"/>
                <a:cs typeface="Carlito"/>
              </a:rPr>
              <a:t>11</a:t>
            </a:r>
            <a:endParaRPr sz="1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SUJETOS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OBLIGADOS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REPARTIR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12700" marR="5715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Sujetos</a:t>
            </a:r>
            <a:r>
              <a:rPr sz="2000" b="1" spc="2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Obligados:</a:t>
            </a:r>
            <a:r>
              <a:rPr sz="2000" b="1" spc="2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TODAS</a:t>
            </a:r>
            <a:r>
              <a:rPr sz="2000" b="1" spc="29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unidades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económicas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producción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distribución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bienes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servicios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LFT,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todas</a:t>
            </a:r>
            <a:r>
              <a:rPr sz="2000" b="1" spc="2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2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personas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físicas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</a:t>
            </a:r>
            <a:r>
              <a:rPr sz="2000" b="1" spc="23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morales</a:t>
            </a:r>
            <a:r>
              <a:rPr sz="2000" b="1" spc="25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tengan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254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23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servicio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sean</a:t>
            </a:r>
            <a:r>
              <a:rPr sz="2000" i="1" spc="240" dirty="0">
                <a:solidFill>
                  <a:srgbClr val="FF0000"/>
                </a:solidFill>
                <a:latin typeface="Carlito"/>
                <a:cs typeface="Carlito"/>
              </a:rPr>
              <a:t> 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o</a:t>
            </a:r>
            <a:r>
              <a:rPr sz="2000" i="1" spc="240" dirty="0">
                <a:solidFill>
                  <a:srgbClr val="FF0000"/>
                </a:solidFill>
                <a:latin typeface="Carlito"/>
                <a:cs typeface="Carlito"/>
              </a:rPr>
              <a:t>  </a:t>
            </a:r>
            <a:r>
              <a:rPr sz="2000" i="1" spc="-25" dirty="0">
                <a:solidFill>
                  <a:srgbClr val="FF0000"/>
                </a:solidFill>
                <a:latin typeface="Carlito"/>
                <a:cs typeface="Carlito"/>
              </a:rPr>
              <a:t>no </a:t>
            </a:r>
            <a:r>
              <a:rPr sz="2000" i="1" spc="-10" dirty="0">
                <a:solidFill>
                  <a:srgbClr val="FF0000"/>
                </a:solidFill>
                <a:latin typeface="Carlito"/>
                <a:cs typeface="Carlito"/>
              </a:rPr>
              <a:t>contribuyentes</a:t>
            </a:r>
            <a:r>
              <a:rPr sz="2000" i="1" spc="-6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del</a:t>
            </a:r>
            <a:r>
              <a:rPr sz="2000" i="1" spc="-5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impuesto</a:t>
            </a:r>
            <a:r>
              <a:rPr sz="2000" i="1" spc="-6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sobre</a:t>
            </a:r>
            <a:r>
              <a:rPr sz="2000" i="1" spc="-7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la</a:t>
            </a:r>
            <a:r>
              <a:rPr sz="2000" i="1" spc="-5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renta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Entre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ellas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podemos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mencionar:</a:t>
            </a:r>
            <a:endParaRPr sz="2000">
              <a:latin typeface="Carlito"/>
              <a:cs typeface="Carlito"/>
            </a:endParaRPr>
          </a:p>
          <a:p>
            <a:pPr marL="355600" marR="8890" indent="-343535" algn="just">
              <a:lnSpc>
                <a:spcPct val="100000"/>
              </a:lnSpc>
              <a:spcBef>
                <a:spcPts val="240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Empresas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fusionen</a:t>
            </a:r>
            <a:r>
              <a:rPr sz="2000" dirty="0">
                <a:solidFill>
                  <a:srgbClr val="FF6600"/>
                </a:solidFill>
                <a:latin typeface="Carlito"/>
                <a:cs typeface="Carlito"/>
              </a:rPr>
              <a:t>.</a:t>
            </a:r>
            <a:r>
              <a:rPr sz="2000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traspasen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cambien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razón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social.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APLICA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TERMINO</a:t>
            </a:r>
            <a:r>
              <a:rPr sz="2000" b="1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NUEVA</a:t>
            </a:r>
            <a:r>
              <a:rPr sz="2000" b="1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CREACIÓN,</a:t>
            </a:r>
            <a:r>
              <a:rPr sz="2000" b="1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PUES</a:t>
            </a:r>
            <a:r>
              <a:rPr sz="2000" b="1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INICIARON</a:t>
            </a:r>
            <a:r>
              <a:rPr sz="2000" b="1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b="1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OPERACIONES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ANTERIORIDAD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CAMBIO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MODIFICACIÓN.</a:t>
            </a:r>
            <a:endParaRPr sz="2000">
              <a:latin typeface="Carlito"/>
              <a:cs typeface="Carlito"/>
            </a:endParaRPr>
          </a:p>
          <a:p>
            <a:pPr marL="354330" marR="5080" indent="-34226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Empresas</a:t>
            </a:r>
            <a:r>
              <a:rPr sz="2000" b="1" spc="3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</a:t>
            </a:r>
            <a:r>
              <a:rPr sz="2000" b="1" spc="3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varias</a:t>
            </a:r>
            <a:r>
              <a:rPr sz="2000" b="1" spc="3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plantas,</a:t>
            </a:r>
            <a:r>
              <a:rPr sz="2000" b="1" spc="3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establecimientos</a:t>
            </a:r>
            <a:r>
              <a:rPr sz="2000" b="1" spc="37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</a:t>
            </a:r>
            <a:r>
              <a:rPr sz="2000" b="1" spc="3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sucursales</a:t>
            </a:r>
            <a:r>
              <a:rPr sz="2000" b="1" spc="37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</a:t>
            </a:r>
            <a:r>
              <a:rPr sz="2000" b="1" spc="3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agencias.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acumulan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sola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efectos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ISR.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 toma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gravable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 declaración anual, no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así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negocios.</a:t>
            </a:r>
            <a:endParaRPr sz="2000">
              <a:latin typeface="Carlito"/>
              <a:cs typeface="Carlito"/>
            </a:endParaRPr>
          </a:p>
          <a:p>
            <a:pPr marL="354330" marR="8255" indent="-34226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1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SC</a:t>
            </a:r>
            <a:r>
              <a:rPr sz="2000" b="1" spc="1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11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AC</a:t>
            </a:r>
            <a:r>
              <a:rPr sz="2000" b="1" spc="11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constituidas</a:t>
            </a:r>
            <a:r>
              <a:rPr sz="2000" b="1" spc="1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sin</a:t>
            </a:r>
            <a:r>
              <a:rPr sz="2000" b="1" spc="1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fines</a:t>
            </a:r>
            <a:r>
              <a:rPr sz="2000" b="1" spc="1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1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lucro.</a:t>
            </a:r>
            <a:r>
              <a:rPr sz="2000" b="1" spc="11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obtengan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por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enajenación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bienes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distintos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activo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fijo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presten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servicios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distintos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miembros,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siempre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dichos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excedan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5%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total.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3074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SUJETOS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OBLIGADOS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REPARTIR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Sujetos</a:t>
            </a:r>
            <a:r>
              <a:rPr sz="2000" b="1" spc="2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Obligados:</a:t>
            </a:r>
            <a:r>
              <a:rPr sz="2000" b="1" spc="2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TODAS</a:t>
            </a:r>
            <a:r>
              <a:rPr sz="2000" b="1" spc="29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unidades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económicas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producción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distribución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bienes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servicios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LFT,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todas</a:t>
            </a:r>
            <a:r>
              <a:rPr sz="2000" b="1" spc="2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2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personas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físicas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</a:t>
            </a:r>
            <a:r>
              <a:rPr sz="2000" b="1" spc="23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morales</a:t>
            </a:r>
            <a:r>
              <a:rPr sz="2000" b="1" spc="25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tengan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254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23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servicio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sean</a:t>
            </a:r>
            <a:r>
              <a:rPr sz="2000" i="1" spc="240" dirty="0">
                <a:solidFill>
                  <a:srgbClr val="FF0000"/>
                </a:solidFill>
                <a:latin typeface="Carlito"/>
                <a:cs typeface="Carlito"/>
              </a:rPr>
              <a:t> 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o</a:t>
            </a:r>
            <a:r>
              <a:rPr sz="2000" i="1" spc="240" dirty="0">
                <a:solidFill>
                  <a:srgbClr val="FF0000"/>
                </a:solidFill>
                <a:latin typeface="Carlito"/>
                <a:cs typeface="Carlito"/>
              </a:rPr>
              <a:t>  </a:t>
            </a:r>
            <a:r>
              <a:rPr sz="2000" i="1" spc="-25" dirty="0">
                <a:solidFill>
                  <a:srgbClr val="FF0000"/>
                </a:solidFill>
                <a:latin typeface="Carlito"/>
                <a:cs typeface="Carlito"/>
              </a:rPr>
              <a:t>no </a:t>
            </a:r>
            <a:r>
              <a:rPr sz="2000" i="1" spc="-10" dirty="0">
                <a:solidFill>
                  <a:srgbClr val="FF0000"/>
                </a:solidFill>
                <a:latin typeface="Carlito"/>
                <a:cs typeface="Carlito"/>
              </a:rPr>
              <a:t>contribuyentes</a:t>
            </a:r>
            <a:r>
              <a:rPr sz="2000" i="1" spc="-6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del</a:t>
            </a:r>
            <a:r>
              <a:rPr sz="2000" i="1" spc="-5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impuesto</a:t>
            </a:r>
            <a:r>
              <a:rPr sz="2000" i="1" spc="-6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sobre</a:t>
            </a:r>
            <a:r>
              <a:rPr sz="2000" i="1" spc="-7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la</a:t>
            </a:r>
            <a:r>
              <a:rPr sz="2000" i="1" spc="-5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FF0000"/>
                </a:solidFill>
                <a:latin typeface="Carlito"/>
                <a:cs typeface="Carlito"/>
              </a:rPr>
              <a:t>renta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Entre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ellas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podemos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mencionar:</a:t>
            </a:r>
            <a:endParaRPr sz="2000">
              <a:latin typeface="Carlito"/>
              <a:cs typeface="Carlito"/>
            </a:endParaRPr>
          </a:p>
          <a:p>
            <a:pPr marL="355600" marR="8890" indent="-343535" algn="just">
              <a:lnSpc>
                <a:spcPct val="100000"/>
              </a:lnSpc>
              <a:spcBef>
                <a:spcPts val="240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Sociedades</a:t>
            </a:r>
            <a:r>
              <a:rPr sz="2000" b="1" spc="21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Cooperativas.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tengan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personal</a:t>
            </a:r>
            <a:r>
              <a:rPr sz="20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administrativo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y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asalariado,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sean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socios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cuyas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relaciones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rigen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LFT.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SUJETOS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EXENTOS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REPARTIR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empresas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obligación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pagar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PTU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serían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(Art.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126,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LFT):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Empresas</a:t>
            </a:r>
            <a:r>
              <a:rPr sz="2000" b="1" spc="4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4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nueva</a:t>
            </a:r>
            <a:r>
              <a:rPr sz="2000" b="1" spc="4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creación.</a:t>
            </a:r>
            <a:r>
              <a:rPr sz="2000" b="1" spc="4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Siempre</a:t>
            </a:r>
            <a:r>
              <a:rPr sz="20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trate</a:t>
            </a:r>
            <a:r>
              <a:rPr sz="20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primer</a:t>
            </a:r>
            <a:r>
              <a:rPr sz="20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año</a:t>
            </a:r>
            <a:r>
              <a:rPr sz="20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funcionamiento,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cual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empieza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correr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partir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aviso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registro</a:t>
            </a:r>
            <a:r>
              <a:rPr sz="20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alta</a:t>
            </a:r>
            <a:r>
              <a:rPr sz="20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20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SAT</a:t>
            </a:r>
            <a:r>
              <a:rPr sz="20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inicio</a:t>
            </a:r>
            <a:r>
              <a:rPr sz="2000" spc="3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operaciones.</a:t>
            </a:r>
            <a:r>
              <a:rPr sz="20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Documento</a:t>
            </a:r>
            <a:r>
              <a:rPr sz="20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inscripción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RFC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documento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determina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circunstancia.</a:t>
            </a:r>
            <a:endParaRPr sz="2000">
              <a:latin typeface="Carlito"/>
              <a:cs typeface="Carlito"/>
            </a:endParaRPr>
          </a:p>
          <a:p>
            <a:pPr marL="355600" marR="6985" indent="-34353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Empresas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2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nueva</a:t>
            </a:r>
            <a:r>
              <a:rPr sz="2000" b="1" spc="2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creación</a:t>
            </a:r>
            <a:r>
              <a:rPr sz="2000" b="1" spc="2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dedicadas</a:t>
            </a:r>
            <a:r>
              <a:rPr sz="2000" b="1" spc="2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2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229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elaboración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2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un</a:t>
            </a:r>
            <a:r>
              <a:rPr sz="2000" b="1" spc="2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producto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nuevo.</a:t>
            </a:r>
            <a:r>
              <a:rPr sz="2000" b="1" spc="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Esto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aplicará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2</a:t>
            </a:r>
            <a:r>
              <a:rPr sz="2000" b="1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primeros</a:t>
            </a:r>
            <a:r>
              <a:rPr sz="2000" b="1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años.</a:t>
            </a:r>
            <a:r>
              <a:rPr sz="2000" b="1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determinar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novedoso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producto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tendrá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tener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opinión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Secretaría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Economía (fomento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industrias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nuevas).</a:t>
            </a:r>
            <a:endParaRPr sz="2000">
              <a:latin typeface="Carlito"/>
              <a:cs typeface="Carlito"/>
            </a:endParaRPr>
          </a:p>
          <a:p>
            <a:pPr marL="355600" marR="5715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Industrias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extractivas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nueva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creación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durante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periodo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exploración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(sector</a:t>
            </a:r>
            <a:r>
              <a:rPr sz="2000" b="1" spc="2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minero).</a:t>
            </a:r>
            <a:r>
              <a:rPr sz="2000" b="1" spc="2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momento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empresas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realicen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primera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actividad de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producción,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termina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automáticamente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plazo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excepción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y,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consiguiente,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 obligación de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participar a los trabajadores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obtengan.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429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SUJETOS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EXENTOS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REPARTIR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empresas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obligación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pagar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PTU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serían: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Instituciones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asistencia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privada.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Deben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estar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reconocidas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leyes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y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bienes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propiedad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particular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ejecutan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actos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humanitarios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asistencia,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propósitos</a:t>
            </a:r>
            <a:r>
              <a:rPr sz="20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lucro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designar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individualmente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beneficiarios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(asilos,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fundaciones).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IMSS</a:t>
            </a:r>
            <a:r>
              <a:rPr sz="2000" b="1" spc="22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</a:t>
            </a:r>
            <a:r>
              <a:rPr sz="2000" b="1" spc="22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instituciones</a:t>
            </a:r>
            <a:r>
              <a:rPr sz="2000" b="1" spc="22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públicas</a:t>
            </a:r>
            <a:r>
              <a:rPr sz="2000" b="1" spc="22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descentralizadas</a:t>
            </a:r>
            <a:r>
              <a:rPr sz="2000" b="1" spc="22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</a:t>
            </a:r>
            <a:r>
              <a:rPr sz="2000" b="1" spc="22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fines</a:t>
            </a:r>
            <a:r>
              <a:rPr sz="2000" b="1" spc="229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culturales,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asistenciales</a:t>
            </a:r>
            <a:r>
              <a:rPr sz="2000" b="1" spc="8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</a:t>
            </a:r>
            <a:r>
              <a:rPr sz="2000" b="1" spc="10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9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beneficencia.</a:t>
            </a:r>
            <a:r>
              <a:rPr sz="2000" b="1" spc="9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criterio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STyPS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estos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organismos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tengan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estos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fines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tendrán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obligación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repartir utilidades.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Empresas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cuyo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ingreso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anual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declarado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ISR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sea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MENOR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300,000.00.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Resolución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fue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emitida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19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diciembre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1996.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67278" y="3971035"/>
            <a:ext cx="5666740" cy="1473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0386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1F487C"/>
                </a:solidFill>
                <a:latin typeface="Carlito"/>
                <a:cs typeface="Carlito"/>
              </a:rPr>
              <a:t>TRABAJADORES</a:t>
            </a:r>
            <a:r>
              <a:rPr sz="3200" b="1" spc="-9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200" b="1" dirty="0">
                <a:solidFill>
                  <a:srgbClr val="1F487C"/>
                </a:solidFill>
                <a:latin typeface="Carlito"/>
                <a:cs typeface="Carlito"/>
              </a:rPr>
              <a:t>CON</a:t>
            </a:r>
            <a:r>
              <a:rPr sz="3200" b="1" spc="-7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200" b="1" spc="-10" dirty="0">
                <a:solidFill>
                  <a:srgbClr val="1F487C"/>
                </a:solidFill>
                <a:latin typeface="Carlito"/>
                <a:cs typeface="Carlito"/>
              </a:rPr>
              <a:t>DERECHO </a:t>
            </a:r>
            <a:r>
              <a:rPr sz="3200" b="1" dirty="0">
                <a:solidFill>
                  <a:srgbClr val="1F487C"/>
                </a:solidFill>
                <a:latin typeface="Carlito"/>
                <a:cs typeface="Carlito"/>
              </a:rPr>
              <a:t>A</a:t>
            </a:r>
            <a:r>
              <a:rPr sz="3200" b="1" spc="-3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200" b="1" spc="-40" dirty="0">
                <a:solidFill>
                  <a:srgbClr val="1F487C"/>
                </a:solidFill>
                <a:latin typeface="Carlito"/>
                <a:cs typeface="Carlito"/>
              </a:rPr>
              <a:t>PARTICIPAR</a:t>
            </a:r>
            <a:r>
              <a:rPr sz="3200" b="1" spc="-5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200" b="1" dirty="0">
                <a:solidFill>
                  <a:srgbClr val="1F487C"/>
                </a:solidFill>
                <a:latin typeface="Carlito"/>
                <a:cs typeface="Carlito"/>
              </a:rPr>
              <a:t>EN</a:t>
            </a:r>
            <a:r>
              <a:rPr sz="3200" b="1" spc="-3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200" b="1" dirty="0">
                <a:solidFill>
                  <a:srgbClr val="1F487C"/>
                </a:solidFill>
                <a:latin typeface="Carlito"/>
                <a:cs typeface="Carlito"/>
              </a:rPr>
              <a:t>LAS</a:t>
            </a:r>
            <a:r>
              <a:rPr sz="3200" b="1" spc="-5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200" b="1" spc="-10" dirty="0">
                <a:solidFill>
                  <a:srgbClr val="1F487C"/>
                </a:solidFill>
                <a:latin typeface="Carlito"/>
                <a:cs typeface="Carlito"/>
              </a:rPr>
              <a:t>UTILIDADES</a:t>
            </a:r>
            <a:endParaRPr sz="3200">
              <a:latin typeface="Carlito"/>
              <a:cs typeface="Carlito"/>
            </a:endParaRPr>
          </a:p>
          <a:p>
            <a:pPr marL="441959">
              <a:lnSpc>
                <a:spcPct val="100000"/>
              </a:lnSpc>
              <a:spcBef>
                <a:spcPts val="655"/>
              </a:spcBef>
            </a:pPr>
            <a:r>
              <a:rPr sz="2550" b="1" dirty="0">
                <a:solidFill>
                  <a:srgbClr val="1F487C"/>
                </a:solidFill>
                <a:latin typeface="Carlito"/>
                <a:cs typeface="Carlito"/>
              </a:rPr>
              <a:t>Y</a:t>
            </a:r>
            <a:r>
              <a:rPr sz="2550" b="1" spc="6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550" b="1" dirty="0">
                <a:solidFill>
                  <a:srgbClr val="1F487C"/>
                </a:solidFill>
                <a:latin typeface="Carlito"/>
                <a:cs typeface="Carlito"/>
              </a:rPr>
              <a:t>PERSONAS</a:t>
            </a:r>
            <a:r>
              <a:rPr sz="2550" b="1" spc="10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550" b="1" dirty="0">
                <a:solidFill>
                  <a:srgbClr val="1F487C"/>
                </a:solidFill>
                <a:latin typeface="Carlito"/>
                <a:cs typeface="Carlito"/>
              </a:rPr>
              <a:t>EXCLUIDAS</a:t>
            </a:r>
            <a:r>
              <a:rPr sz="2550" b="1" spc="9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550" b="1" dirty="0">
                <a:solidFill>
                  <a:srgbClr val="1F487C"/>
                </a:solidFill>
                <a:latin typeface="Carlito"/>
                <a:cs typeface="Carlito"/>
              </a:rPr>
              <a:t>DEL</a:t>
            </a:r>
            <a:r>
              <a:rPr sz="2550" b="1" spc="9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550" b="1" spc="-10" dirty="0">
                <a:solidFill>
                  <a:srgbClr val="1F487C"/>
                </a:solidFill>
                <a:latin typeface="Carlito"/>
                <a:cs typeface="Carlito"/>
              </a:rPr>
              <a:t>REPARTO</a:t>
            </a:r>
            <a:endParaRPr sz="255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64985"/>
            <a:ext cx="2451735" cy="15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17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15010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DERECHO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PARTICIPAR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12700" marR="6985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Todos</a:t>
            </a:r>
            <a:r>
              <a:rPr sz="2000" b="1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b="1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b="1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hayan</a:t>
            </a:r>
            <a:r>
              <a:rPr sz="2000" b="1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prestado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b="1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b="1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personal</a:t>
            </a:r>
            <a:r>
              <a:rPr sz="2000" b="1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subordinado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b="1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recibido</a:t>
            </a:r>
            <a:r>
              <a:rPr sz="2000" b="1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b="1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salario,</a:t>
            </a:r>
            <a:r>
              <a:rPr sz="2000" b="1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b="1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b="1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b="1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participar</a:t>
            </a:r>
            <a:r>
              <a:rPr sz="2000" b="1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b="1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utilidades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empresas.</a:t>
            </a:r>
            <a:endParaRPr sz="2000">
              <a:latin typeface="Carlito"/>
              <a:cs typeface="Carlito"/>
            </a:endParaRPr>
          </a:p>
          <a:p>
            <a:pPr marL="354965" indent="-342265" algn="just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planta.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Todos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ostenten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categoría</a:t>
            </a:r>
            <a:endParaRPr sz="2000">
              <a:latin typeface="Carlito"/>
              <a:cs typeface="Carlito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hayan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prestado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personal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subordinado.</a:t>
            </a:r>
            <a:endParaRPr sz="2000">
              <a:latin typeface="Carlito"/>
              <a:cs typeface="Carlito"/>
            </a:endParaRPr>
          </a:p>
          <a:p>
            <a:pPr marL="355600" marR="7620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2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por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obra</a:t>
            </a:r>
            <a:r>
              <a:rPr sz="2000" b="1" spc="2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</a:t>
            </a:r>
            <a:r>
              <a:rPr sz="2000" b="1" spc="1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tiempo</a:t>
            </a:r>
            <a:r>
              <a:rPr sz="2000" b="1" spc="2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determinado</a:t>
            </a:r>
            <a:r>
              <a:rPr sz="2000" b="1" spc="2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(eventuales).</a:t>
            </a:r>
            <a:r>
              <a:rPr sz="2000" b="1" spc="2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Son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aquellos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prestan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servicios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establecimiento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supliendo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vacantes,</a:t>
            </a:r>
            <a:r>
              <a:rPr sz="2000" b="1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transitorias,</a:t>
            </a:r>
            <a:r>
              <a:rPr sz="2000" b="1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temporales</a:t>
            </a:r>
            <a:r>
              <a:rPr sz="2000" b="1" spc="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b="1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trabajos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extraordinarios.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Tendrán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siempre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hayan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laborado</a:t>
            </a:r>
            <a:r>
              <a:rPr sz="2000" b="1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mínimo</a:t>
            </a:r>
            <a:r>
              <a:rPr sz="2000" b="1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60</a:t>
            </a:r>
            <a:r>
              <a:rPr sz="2000" b="1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días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durante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año.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Extrabajadores</a:t>
            </a:r>
            <a:r>
              <a:rPr sz="2000" b="1" spc="30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30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planta.</a:t>
            </a:r>
            <a:r>
              <a:rPr sz="2000" b="1" spc="30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Aquellos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fueron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despedidos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renunciaron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voluntariamente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empleo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participaran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ellas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número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trabajados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salario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percibido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durante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tiempo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laboraron</a:t>
            </a:r>
            <a:r>
              <a:rPr sz="2000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durante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ejercicio.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4904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15010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DERECHO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PARTICIPAR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Todos</a:t>
            </a:r>
            <a:r>
              <a:rPr sz="2000" b="1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b="1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b="1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hayan</a:t>
            </a:r>
            <a:r>
              <a:rPr sz="2000" b="1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prestado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b="1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b="1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personal</a:t>
            </a:r>
            <a:r>
              <a:rPr sz="2000" b="1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subordinado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b="1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recibido</a:t>
            </a:r>
            <a:r>
              <a:rPr sz="2000" b="1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b="1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salario,</a:t>
            </a:r>
            <a:r>
              <a:rPr sz="2000" b="1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b="1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b="1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b="1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participar</a:t>
            </a:r>
            <a:r>
              <a:rPr sz="2000" b="1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b="1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b="1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utilidades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empresas.</a:t>
            </a:r>
            <a:endParaRPr sz="2000">
              <a:latin typeface="Carlito"/>
              <a:cs typeface="Carlito"/>
            </a:endParaRPr>
          </a:p>
          <a:p>
            <a:pPr marL="354330" marR="5080" indent="-342265" algn="just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Extrabajadores</a:t>
            </a:r>
            <a:r>
              <a:rPr sz="2000" b="1" spc="3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por</a:t>
            </a:r>
            <a:r>
              <a:rPr sz="2000" b="1" spc="3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obra</a:t>
            </a:r>
            <a:r>
              <a:rPr sz="2000" b="1" spc="3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</a:t>
            </a:r>
            <a:r>
              <a:rPr sz="2000" b="1" spc="3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tiempo</a:t>
            </a:r>
            <a:r>
              <a:rPr sz="2000" b="1" spc="4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determinado.</a:t>
            </a:r>
            <a:r>
              <a:rPr sz="2000" b="1" spc="3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relación</a:t>
            </a:r>
            <a:r>
              <a:rPr sz="20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haya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sido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obra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tiempo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determinado,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i="1" spc="-10" dirty="0">
                <a:solidFill>
                  <a:srgbClr val="000099"/>
                </a:solidFill>
                <a:latin typeface="Carlito"/>
                <a:cs typeface="Carlito"/>
              </a:rPr>
              <a:t>tendrán 	</a:t>
            </a:r>
            <a:r>
              <a:rPr sz="2000" i="1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i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i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000099"/>
                </a:solidFill>
                <a:latin typeface="Carlito"/>
                <a:cs typeface="Carlito"/>
              </a:rPr>
              <a:t>participar</a:t>
            </a:r>
            <a:r>
              <a:rPr sz="2000" i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i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i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i="1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i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siempre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hayan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laborado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menos 	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60</a:t>
            </a:r>
            <a:r>
              <a:rPr sz="2000" b="1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días en</a:t>
            </a:r>
            <a:r>
              <a:rPr sz="2000" b="1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forma</a:t>
            </a:r>
            <a:r>
              <a:rPr sz="2000" b="1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continua</a:t>
            </a:r>
            <a:r>
              <a:rPr sz="2000" b="1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 discontinua</a:t>
            </a:r>
            <a:r>
              <a:rPr sz="2000" b="1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trate.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Ver 	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987,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355600" marR="6350" indent="-34353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3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3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confianza.</a:t>
            </a:r>
            <a:r>
              <a:rPr sz="2000" b="1" spc="3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salario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perciben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mayor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corresponda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sindicalizado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base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más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alto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salario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dentro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empresa,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aumentará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20%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salario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máximo.</a:t>
            </a:r>
            <a:endParaRPr sz="2000">
              <a:latin typeface="Carlito"/>
              <a:cs typeface="Carlito"/>
            </a:endParaRPr>
          </a:p>
          <a:p>
            <a:pPr marL="354965" indent="-342265" algn="just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3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3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establecimiento</a:t>
            </a:r>
            <a:r>
              <a:rPr sz="2000" b="1" spc="28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3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una</a:t>
            </a:r>
            <a:r>
              <a:rPr sz="2000" b="1" spc="3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empresa.</a:t>
            </a:r>
            <a:r>
              <a:rPr sz="2000" b="1" spc="3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Señalado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endParaRPr sz="2000">
              <a:latin typeface="Carlito"/>
              <a:cs typeface="Carlito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127,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frac.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IV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Bis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0709" cy="3074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15010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DERECHO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PARTICIPAR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considerados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servicio.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127,</a:t>
            </a:r>
            <a:r>
              <a:rPr sz="2000" b="1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frac.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IV,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355600" indent="-342900" algn="just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Madres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trabajadoras.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periodos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post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natal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170,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2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2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hayan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sufrido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riesgos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trabajo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(con</a:t>
            </a:r>
            <a:r>
              <a:rPr sz="2000" b="1" spc="2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una</a:t>
            </a:r>
            <a:r>
              <a:rPr sz="2000" b="1" spc="1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incapacidad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temporal).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Accidentes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enfermedades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están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expuestos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motivo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trabajo.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473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478,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Beneficiarios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aquellos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fallecidos.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Derivado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accidente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durante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material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reparto.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115,</a:t>
            </a:r>
            <a:r>
              <a:rPr sz="2000" b="1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2470" y="4897882"/>
            <a:ext cx="851662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PRINCIPIOS</a:t>
            </a:r>
            <a:r>
              <a:rPr sz="3500" b="1" spc="-3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CONSTITUCIONALES</a:t>
            </a:r>
            <a:r>
              <a:rPr sz="3500" b="1" spc="-5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Y</a:t>
            </a:r>
            <a:r>
              <a:rPr sz="3500" b="1" spc="-3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LABORALES</a:t>
            </a:r>
            <a:endParaRPr sz="35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26809"/>
            <a:ext cx="24517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57081" y="6426809"/>
            <a:ext cx="10287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solidFill>
                  <a:srgbClr val="888888"/>
                </a:solidFill>
                <a:latin typeface="Carlito"/>
                <a:cs typeface="Carlito"/>
              </a:rPr>
              <a:t>2</a:t>
            </a:r>
            <a:endParaRPr sz="1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20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49377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EXCLUIDOS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REPARTO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127,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355600" marR="5715" indent="-343535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  <a:tab pos="585597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Directores,</a:t>
            </a:r>
            <a:r>
              <a:rPr sz="2000" b="1" spc="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administradores,</a:t>
            </a:r>
            <a:r>
              <a:rPr sz="2000" b="1" spc="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gerentes</a:t>
            </a:r>
            <a:r>
              <a:rPr sz="2000" b="1" spc="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generales.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127,</a:t>
            </a:r>
            <a:r>
              <a:rPr sz="2000" b="1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frac.</a:t>
            </a:r>
            <a:r>
              <a:rPr sz="2000" b="1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I.</a:t>
            </a:r>
            <a:r>
              <a:rPr sz="2000" b="1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b="1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Art.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9,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Wingdings"/>
              <a:buChar char=""/>
              <a:tabLst>
                <a:tab pos="355600" algn="l"/>
                <a:tab pos="1898014" algn="l"/>
                <a:tab pos="3342640" algn="l"/>
                <a:tab pos="3857625" algn="l"/>
                <a:tab pos="4428490" algn="l"/>
                <a:tab pos="5386705" algn="l"/>
                <a:tab pos="5895975" algn="l"/>
                <a:tab pos="6962775" algn="l"/>
                <a:tab pos="7400290" algn="l"/>
                <a:tab pos="7757159" algn="l"/>
              </a:tabLst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domésticos.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prestan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servicios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casa</a:t>
            </a:r>
            <a:endParaRPr sz="20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habitación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particulares.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127,</a:t>
            </a:r>
            <a:r>
              <a:rPr sz="2000" b="1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frac.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VI</a:t>
            </a:r>
            <a:endParaRPr sz="2000">
              <a:latin typeface="Carlito"/>
              <a:cs typeface="Carlito"/>
            </a:endParaRPr>
          </a:p>
          <a:p>
            <a:pPr marL="355600" marR="8255" indent="-343535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Beneficiarios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aquellos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fallecidos.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Derivado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accidente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durante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material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reparto.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115,</a:t>
            </a:r>
            <a:r>
              <a:rPr sz="2000" b="1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LFT.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25"/>
              </a:spcBef>
            </a:pPr>
            <a:r>
              <a:rPr sz="17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17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000099"/>
                </a:solidFill>
                <a:latin typeface="Carlito"/>
                <a:cs typeface="Carlito"/>
              </a:rPr>
              <a:t>9,</a:t>
            </a:r>
            <a:r>
              <a:rPr sz="17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b="1" spc="-20" dirty="0">
                <a:solidFill>
                  <a:srgbClr val="000099"/>
                </a:solidFill>
                <a:latin typeface="Carlito"/>
                <a:cs typeface="Carlito"/>
              </a:rPr>
              <a:t>LFT.</a:t>
            </a:r>
            <a:r>
              <a:rPr sz="17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000099"/>
                </a:solidFill>
                <a:latin typeface="Carlito"/>
                <a:cs typeface="Carlito"/>
              </a:rPr>
              <a:t>TRABAJADOR</a:t>
            </a:r>
            <a:r>
              <a:rPr sz="17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7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000099"/>
                </a:solidFill>
                <a:latin typeface="Carlito"/>
                <a:cs typeface="Carlito"/>
              </a:rPr>
              <a:t>CONFIANZA</a:t>
            </a:r>
            <a:endParaRPr sz="1700">
              <a:latin typeface="Carlito"/>
              <a:cs typeface="Carlito"/>
            </a:endParaRPr>
          </a:p>
          <a:p>
            <a:pPr marL="12700" marR="6985" algn="just">
              <a:lnSpc>
                <a:spcPct val="100000"/>
              </a:lnSpc>
            </a:pP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7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categoría</a:t>
            </a:r>
            <a:r>
              <a:rPr sz="17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7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trabajador</a:t>
            </a:r>
            <a:r>
              <a:rPr sz="1700" spc="1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7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confianza</a:t>
            </a:r>
            <a:r>
              <a:rPr sz="17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depende</a:t>
            </a:r>
            <a:r>
              <a:rPr sz="1700" spc="1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7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7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naturaleza</a:t>
            </a:r>
            <a:r>
              <a:rPr sz="17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7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7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700" spc="-10" dirty="0">
                <a:solidFill>
                  <a:srgbClr val="000099"/>
                </a:solidFill>
                <a:latin typeface="Carlito"/>
                <a:cs typeface="Carlito"/>
              </a:rPr>
              <a:t>funciones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desempeñadas</a:t>
            </a:r>
            <a:r>
              <a:rPr sz="17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y no</a:t>
            </a:r>
            <a:r>
              <a:rPr sz="17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7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7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designación</a:t>
            </a:r>
            <a:r>
              <a:rPr sz="17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7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17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dé al</a:t>
            </a:r>
            <a:r>
              <a:rPr sz="17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spc="-10" dirty="0">
                <a:solidFill>
                  <a:srgbClr val="000099"/>
                </a:solidFill>
                <a:latin typeface="Carlito"/>
                <a:cs typeface="Carlito"/>
              </a:rPr>
              <a:t>puesto.</a:t>
            </a:r>
            <a:endParaRPr sz="17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Son</a:t>
            </a:r>
            <a:r>
              <a:rPr sz="17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funciones</a:t>
            </a:r>
            <a:r>
              <a:rPr sz="17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7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confianza</a:t>
            </a:r>
            <a:r>
              <a:rPr sz="17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7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7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dirección,</a:t>
            </a:r>
            <a:r>
              <a:rPr sz="17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inspección,</a:t>
            </a:r>
            <a:r>
              <a:rPr sz="17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vigilancia</a:t>
            </a:r>
            <a:r>
              <a:rPr sz="17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7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fiscalización,</a:t>
            </a:r>
            <a:r>
              <a:rPr sz="17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spc="-10" dirty="0">
                <a:solidFill>
                  <a:srgbClr val="000099"/>
                </a:solidFill>
                <a:latin typeface="Carlito"/>
                <a:cs typeface="Carlito"/>
              </a:rPr>
              <a:t>cuando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tengan</a:t>
            </a:r>
            <a:r>
              <a:rPr sz="17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carácter</a:t>
            </a:r>
            <a:r>
              <a:rPr sz="17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general,</a:t>
            </a:r>
            <a:r>
              <a:rPr sz="17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7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7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7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17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relacionen</a:t>
            </a:r>
            <a:r>
              <a:rPr sz="17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17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trabajos</a:t>
            </a:r>
            <a:r>
              <a:rPr sz="17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personales</a:t>
            </a:r>
            <a:r>
              <a:rPr sz="17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7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17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17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7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17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17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700" spc="-10" dirty="0">
                <a:solidFill>
                  <a:srgbClr val="000099"/>
                </a:solidFill>
                <a:latin typeface="Carlito"/>
                <a:cs typeface="Carlito"/>
              </a:rPr>
              <a:t>establecimiento.</a:t>
            </a:r>
            <a:endParaRPr sz="17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8263" y="2441448"/>
              <a:ext cx="8555735" cy="294284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3335" y="2636520"/>
              <a:ext cx="8208264" cy="2372867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6" name="object 6"/>
          <p:cNvSpPr txBox="1"/>
          <p:nvPr/>
        </p:nvSpPr>
        <p:spPr>
          <a:xfrm>
            <a:off x="1864867" y="601471"/>
            <a:ext cx="59982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EXCLUIDOS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REPARTO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89675" y="1516126"/>
            <a:ext cx="26854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127,</a:t>
            </a:r>
            <a:r>
              <a:rPr sz="2000" b="1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frac.</a:t>
            </a:r>
            <a:r>
              <a:rPr sz="2000" b="1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I.</a:t>
            </a:r>
            <a:r>
              <a:rPr sz="2000" b="1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b="1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9,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52043" y="1210767"/>
            <a:ext cx="539813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127,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Directores,</a:t>
            </a:r>
            <a:r>
              <a:rPr sz="2000" b="1" spc="7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administradores,</a:t>
            </a:r>
            <a:r>
              <a:rPr sz="2000" b="1" spc="8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7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gerentes</a:t>
            </a:r>
            <a:r>
              <a:rPr sz="2000" b="1" spc="8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generales.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22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7110730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25220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EXCLUIDOS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REPARTO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127,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2043" y="1820926"/>
            <a:ext cx="361315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Wingdings"/>
              <a:buChar char=""/>
              <a:tabLst>
                <a:tab pos="355600" algn="l"/>
                <a:tab pos="1496695" algn="l"/>
                <a:tab pos="2326005" algn="l"/>
              </a:tabLst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Personas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físicas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propietarias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32121" y="1820926"/>
            <a:ext cx="1625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o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59782" y="1820926"/>
            <a:ext cx="15570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copropietarios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79234" y="1820926"/>
            <a:ext cx="29146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36689" y="1820926"/>
            <a:ext cx="19380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01980" algn="l"/>
              </a:tabLst>
            </a:pP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una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negociación.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95247" y="2125726"/>
            <a:ext cx="41205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515110" algn="l"/>
                <a:tab pos="2096135" algn="l"/>
                <a:tab pos="2807335" algn="l"/>
                <a:tab pos="3926840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Entendiendo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estas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personas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95247" y="2430221"/>
            <a:ext cx="7449184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406525" algn="l"/>
                <a:tab pos="2507615" algn="l"/>
                <a:tab pos="2969260" algn="l"/>
                <a:tab pos="4010660" algn="l"/>
                <a:tab pos="5415280" algn="l"/>
                <a:tab pos="6570980" algn="l"/>
                <a:tab pos="6925945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producción,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obtienen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recursos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económicos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mediante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75275" y="2125726"/>
            <a:ext cx="3599179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5"/>
              </a:spcBef>
              <a:tabLst>
                <a:tab pos="502284" algn="l"/>
                <a:tab pos="1447165" algn="l"/>
                <a:tab pos="1894205" algn="l"/>
                <a:tab pos="2371090" algn="l"/>
                <a:tab pos="3311525" algn="l"/>
              </a:tabLst>
            </a:pP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ser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dueños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medios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endParaRPr sz="20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</a:pP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52043" y="2735707"/>
            <a:ext cx="8223250" cy="155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dividendos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repartibles.</a:t>
            </a:r>
            <a:endParaRPr sz="2000">
              <a:latin typeface="Carlito"/>
              <a:cs typeface="Carlito"/>
            </a:endParaRPr>
          </a:p>
          <a:p>
            <a:pPr marL="355600" marR="5080" indent="-343535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Profesionales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técnicos,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artesanos,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otros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forma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independiente</a:t>
            </a:r>
            <a:r>
              <a:rPr sz="2000" b="1" spc="-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prestan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servicios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una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empresa.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Siempre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exista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relación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trabajo.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Wingdings"/>
              <a:buChar char=""/>
              <a:tabLst>
                <a:tab pos="355600" algn="l"/>
                <a:tab pos="1880870" algn="l"/>
                <a:tab pos="3260725" algn="l"/>
                <a:tab pos="4211320" algn="l"/>
                <a:tab pos="4989195" algn="l"/>
                <a:tab pos="6069330" algn="l"/>
                <a:tab pos="6939915" algn="l"/>
                <a:tab pos="7365365" algn="l"/>
                <a:tab pos="7781290" algn="l"/>
              </a:tabLst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eventuales.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hayan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laborado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menos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60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endParaRPr sz="20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durante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fiscal.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23</a:t>
            </a:fld>
            <a:endParaRPr spc="-25" dirty="0"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7110730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25220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EXCLUIDOS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REPARTO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127,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2043" y="1820926"/>
            <a:ext cx="361315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Wingdings"/>
              <a:buChar char=""/>
              <a:tabLst>
                <a:tab pos="355600" algn="l"/>
                <a:tab pos="1496695" algn="l"/>
                <a:tab pos="2326005" algn="l"/>
              </a:tabLst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Personas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físicas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propietarias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32121" y="1820926"/>
            <a:ext cx="1625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o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59782" y="1820926"/>
            <a:ext cx="15570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copropietarios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79234" y="1820926"/>
            <a:ext cx="29146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36689" y="1820926"/>
            <a:ext cx="19380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01980" algn="l"/>
              </a:tabLst>
            </a:pP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una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negociación.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95247" y="2125726"/>
            <a:ext cx="41205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515110" algn="l"/>
                <a:tab pos="2096135" algn="l"/>
                <a:tab pos="2807335" algn="l"/>
                <a:tab pos="3926840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Entendiendo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estas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personas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95247" y="2430221"/>
            <a:ext cx="7449184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406525" algn="l"/>
                <a:tab pos="2507615" algn="l"/>
                <a:tab pos="2969260" algn="l"/>
                <a:tab pos="4010660" algn="l"/>
                <a:tab pos="5415280" algn="l"/>
                <a:tab pos="6570980" algn="l"/>
                <a:tab pos="6925945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producción,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obtienen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recursos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económicos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mediante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75275" y="2125726"/>
            <a:ext cx="3599179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5"/>
              </a:spcBef>
              <a:tabLst>
                <a:tab pos="502284" algn="l"/>
                <a:tab pos="1447165" algn="l"/>
                <a:tab pos="1894205" algn="l"/>
                <a:tab pos="2371090" algn="l"/>
                <a:tab pos="3311525" algn="l"/>
              </a:tabLst>
            </a:pP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ser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dueños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medios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endParaRPr sz="20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</a:pP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52043" y="2735707"/>
            <a:ext cx="8223250" cy="155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dividendos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repartibles.</a:t>
            </a:r>
            <a:endParaRPr sz="2000">
              <a:latin typeface="Carlito"/>
              <a:cs typeface="Carlito"/>
            </a:endParaRPr>
          </a:p>
          <a:p>
            <a:pPr marL="355600" marR="5080" indent="-343535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Profesionales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técnicos,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artesanos,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otros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forma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independiente</a:t>
            </a:r>
            <a:r>
              <a:rPr sz="2000" b="1" spc="-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prestan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servicios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una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empresa.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Siempre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exista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relación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trabajo.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Wingdings"/>
              <a:buChar char=""/>
              <a:tabLst>
                <a:tab pos="355600" algn="l"/>
                <a:tab pos="1880870" algn="l"/>
                <a:tab pos="3260725" algn="l"/>
                <a:tab pos="4211320" algn="l"/>
                <a:tab pos="4989195" algn="l"/>
                <a:tab pos="6069330" algn="l"/>
                <a:tab pos="6939915" algn="l"/>
                <a:tab pos="7365365" algn="l"/>
                <a:tab pos="7781290" algn="l"/>
              </a:tabLst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eventuales.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hayan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laborado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menos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60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endParaRPr sz="20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durante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fiscal.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89685" y="4897882"/>
            <a:ext cx="774065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DETERMINACIÓN</a:t>
            </a:r>
            <a:r>
              <a:rPr sz="3500" b="1" spc="-9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DE</a:t>
            </a:r>
            <a:r>
              <a:rPr sz="3500" b="1" spc="-8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LA</a:t>
            </a:r>
            <a:r>
              <a:rPr sz="3500" b="1" spc="-8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45" dirty="0">
                <a:solidFill>
                  <a:srgbClr val="1F487C"/>
                </a:solidFill>
                <a:latin typeface="Carlito"/>
                <a:cs typeface="Carlito"/>
              </a:rPr>
              <a:t>RENTA</a:t>
            </a:r>
            <a:r>
              <a:rPr sz="3500" b="1" spc="-8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GRAVABLE</a:t>
            </a:r>
            <a:endParaRPr sz="35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64985"/>
            <a:ext cx="2451735" cy="15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24</a:t>
            </a:fld>
            <a:endParaRPr spc="-25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685609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28495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DETERMINACIÓN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RENTA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120,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LFT.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GREVABLE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PORCIENTO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2043" y="3345307"/>
            <a:ext cx="8221980" cy="1855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Precisiones: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Empresa.</a:t>
            </a:r>
            <a:r>
              <a:rPr sz="2000" b="1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5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económica</a:t>
            </a:r>
            <a:r>
              <a:rPr sz="2000" spc="25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producción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distribución</a:t>
            </a:r>
            <a:r>
              <a:rPr sz="20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bienes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endParaRPr sz="20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servicios.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16,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LFT.</a:t>
            </a:r>
            <a:endParaRPr sz="2000">
              <a:latin typeface="Carlito"/>
              <a:cs typeface="Carlito"/>
            </a:endParaRPr>
          </a:p>
          <a:p>
            <a:pPr marL="351790" marR="5715" indent="-339725" algn="just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gravable.</a:t>
            </a:r>
            <a:r>
              <a:rPr sz="2000" b="1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ISR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tanto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personas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morales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personas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físicas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desarrollan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tendrán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bases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determinación 	distinta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gravable.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34923" y="1505711"/>
            <a:ext cx="8609330" cy="1734820"/>
            <a:chOff x="534923" y="1505711"/>
            <a:chExt cx="8609330" cy="173482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4923" y="1505711"/>
              <a:ext cx="8609075" cy="173431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9995" y="1700783"/>
              <a:ext cx="8208264" cy="1164336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25</a:t>
            </a:fld>
            <a:endParaRPr spc="-25"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26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7808595" cy="5513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17195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DETERMINACIÓN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RENTA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ART.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120,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LFT.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GREVABLE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PERSONA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MORAL,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REGIMEN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GENERAL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LEY.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9,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LISR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spc="-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acumulables</a:t>
            </a:r>
            <a:endParaRPr sz="2000">
              <a:latin typeface="Carlito"/>
              <a:cs typeface="Carlito"/>
            </a:endParaRPr>
          </a:p>
          <a:p>
            <a:pPr marL="12700" marR="847725">
              <a:lnSpc>
                <a:spcPct val="100000"/>
              </a:lnSpc>
              <a:spcBef>
                <a:spcPts val="5"/>
              </a:spcBef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(-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)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Cantidades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hayan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sido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deducibles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28,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frac.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XXX,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LISR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(=)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determinar</a:t>
            </a:r>
            <a:r>
              <a:rPr sz="2000" b="1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(-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)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Deducciones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autorizadas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(=)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332105" indent="-319405">
              <a:lnSpc>
                <a:spcPct val="100000"/>
              </a:lnSpc>
              <a:buAutoNum type="romanLcParenBoth" startAt="10"/>
              <a:tabLst>
                <a:tab pos="332105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Porciento</a:t>
            </a:r>
            <a:r>
              <a:rPr sz="2000" spc="-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aplicable</a:t>
            </a:r>
            <a:r>
              <a:rPr sz="2000" spc="-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(10%)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(=)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pagar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PRECISIÓN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DETERMINAR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GRAVABLE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PM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disminuirá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con:</a:t>
            </a:r>
            <a:endParaRPr sz="2000">
              <a:latin typeface="Carlito"/>
              <a:cs typeface="Carlito"/>
            </a:endParaRPr>
          </a:p>
          <a:p>
            <a:pPr marL="355600" lvl="1" indent="-342900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PTU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pagada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endParaRPr sz="2000">
              <a:latin typeface="Carlito"/>
              <a:cs typeface="Carlito"/>
            </a:endParaRPr>
          </a:p>
          <a:p>
            <a:pPr marL="355600" lvl="1" indent="-342900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Ni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pérdida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pendientes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aplicar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ejercicios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anteriores.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27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0709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DETERMINACIÓN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RENTA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ART.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120,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LFT.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GREVABLE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PERSONA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FÍSICAS,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ACT.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EMP.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PROFESIONAL.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109,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LISR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spc="-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acumulables</a:t>
            </a:r>
            <a:endParaRPr sz="2000">
              <a:latin typeface="Carlito"/>
              <a:cs typeface="Carlito"/>
            </a:endParaRPr>
          </a:p>
          <a:p>
            <a:pPr marL="12700" marR="1259840">
              <a:lnSpc>
                <a:spcPct val="100000"/>
              </a:lnSpc>
              <a:spcBef>
                <a:spcPts val="5"/>
              </a:spcBef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(-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)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Cantidades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hayan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sido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deducibles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28,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frac.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XXX,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LISR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(=)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determinar</a:t>
            </a:r>
            <a:r>
              <a:rPr sz="2000" b="1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(-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)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Deducciones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autorizadas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(=)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332105" indent="-319405">
              <a:lnSpc>
                <a:spcPct val="100000"/>
              </a:lnSpc>
              <a:buAutoNum type="romanLcParenBoth" startAt="10"/>
              <a:tabLst>
                <a:tab pos="332105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Porciento</a:t>
            </a:r>
            <a:r>
              <a:rPr sz="2000" spc="-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aplicable</a:t>
            </a:r>
            <a:r>
              <a:rPr sz="2000" spc="-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(10%)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(=)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pagar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PRECISIÓN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DETERMINAR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GRAVABLE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PF</a:t>
            </a:r>
            <a:endParaRPr sz="2000">
              <a:latin typeface="Carlito"/>
              <a:cs typeface="Carlito"/>
            </a:endParaRPr>
          </a:p>
          <a:p>
            <a:pPr marL="355600" marR="5080" lvl="1" indent="-34353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determinar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gravable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actividad: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actividad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empresarial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otra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profesional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6816090" cy="155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28495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DETERMINACIÓN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RENTA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ART.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120,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LFT.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GREVABLE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PERSONA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FÍSICAS,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RIF.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111,</a:t>
            </a:r>
            <a:r>
              <a:rPr sz="2000" b="1" spc="-7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séptimo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octavo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párrafos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,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LISR</a:t>
            </a:r>
            <a:endParaRPr sz="2000">
              <a:latin typeface="Carlito"/>
              <a:cs typeface="Carlito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5904" y="2493264"/>
            <a:ext cx="8109204" cy="1702307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28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29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45389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DETERMINACIÓN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RENTA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113-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G,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LISR.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GREVABLE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(RESICO)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10"/>
              </a:spcBef>
            </a:pP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efectos</a:t>
            </a:r>
            <a:r>
              <a:rPr sz="18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trabajadores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18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empresas,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términos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esta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Sección,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18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000099"/>
                </a:solidFill>
                <a:latin typeface="Carlito"/>
                <a:cs typeface="Carlito"/>
              </a:rPr>
              <a:t>gravable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18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800" b="1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18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refiere</a:t>
            </a:r>
            <a:r>
              <a:rPr sz="18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8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inciso</a:t>
            </a:r>
            <a:r>
              <a:rPr sz="18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e)</a:t>
            </a:r>
            <a:r>
              <a:rPr sz="18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000099"/>
                </a:solidFill>
                <a:latin typeface="Carlito"/>
                <a:cs typeface="Carlito"/>
              </a:rPr>
              <a:t>fracción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IX</a:t>
            </a:r>
            <a:r>
              <a:rPr sz="1800" b="1" spc="4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800" b="1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1800" b="1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123,</a:t>
            </a:r>
            <a:r>
              <a:rPr sz="1800" b="1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apartado</a:t>
            </a:r>
            <a:r>
              <a:rPr sz="1800" b="1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1800" b="1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Constitución</a:t>
            </a:r>
            <a:r>
              <a:rPr sz="18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Política</a:t>
            </a:r>
            <a:r>
              <a:rPr sz="18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8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Estados</a:t>
            </a:r>
            <a:r>
              <a:rPr sz="18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Unidos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Mexicanos</a:t>
            </a:r>
            <a:r>
              <a:rPr sz="18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8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8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artículos</a:t>
            </a:r>
            <a:r>
              <a:rPr sz="1800" b="1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120</a:t>
            </a:r>
            <a:r>
              <a:rPr sz="1800" b="1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800" b="1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127,</a:t>
            </a:r>
            <a:r>
              <a:rPr sz="1800" b="1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fracción</a:t>
            </a:r>
            <a:r>
              <a:rPr sz="1800" b="1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III</a:t>
            </a:r>
            <a:r>
              <a:rPr sz="1800" b="1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b="1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b="1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1800" b="1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1800" b="1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800" b="1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1800" spc="25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será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determinada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 por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contribuyente:</a:t>
            </a:r>
            <a:endParaRPr sz="18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800">
              <a:latin typeface="Carlito"/>
              <a:cs typeface="Carlito"/>
            </a:endParaRPr>
          </a:p>
          <a:p>
            <a:pPr marL="12700" marR="5715" algn="just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18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efectivamente</a:t>
            </a:r>
            <a:r>
              <a:rPr sz="18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cobrados</a:t>
            </a:r>
            <a:r>
              <a:rPr sz="18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(amparados</a:t>
            </a:r>
            <a:r>
              <a:rPr sz="18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1800" spc="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CFDI</a:t>
            </a:r>
            <a:r>
              <a:rPr sz="18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8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8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correspondan</a:t>
            </a:r>
            <a:r>
              <a:rPr sz="18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18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las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actividades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deba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determinarse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utilidad).</a:t>
            </a:r>
            <a:endParaRPr sz="1800">
              <a:latin typeface="Carlito"/>
              <a:cs typeface="Carlito"/>
            </a:endParaRPr>
          </a:p>
          <a:p>
            <a:pPr marL="12700" marR="7620" algn="just">
              <a:lnSpc>
                <a:spcPct val="100000"/>
              </a:lnSpc>
            </a:pP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(-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)</a:t>
            </a:r>
            <a:r>
              <a:rPr sz="18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Pagos</a:t>
            </a:r>
            <a:r>
              <a:rPr sz="18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servicios</a:t>
            </a:r>
            <a:r>
              <a:rPr sz="18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8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adquisición</a:t>
            </a:r>
            <a:r>
              <a:rPr sz="18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bienes</a:t>
            </a:r>
            <a:r>
              <a:rPr sz="18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18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8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uso</a:t>
            </a:r>
            <a:r>
              <a:rPr sz="18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18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goce</a:t>
            </a:r>
            <a:r>
              <a:rPr sz="18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temporal</a:t>
            </a:r>
            <a:r>
              <a:rPr sz="18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bienes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(efectivamente</a:t>
            </a:r>
            <a:r>
              <a:rPr sz="18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pagados</a:t>
            </a:r>
            <a:r>
              <a:rPr sz="18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8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8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mismo</a:t>
            </a:r>
            <a:r>
              <a:rPr sz="18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18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estrictamente</a:t>
            </a:r>
            <a:r>
              <a:rPr sz="1800" b="1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indispensables</a:t>
            </a:r>
            <a:r>
              <a:rPr sz="1800" b="1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8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realización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actividades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18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deba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calcular</a:t>
            </a:r>
            <a:r>
              <a:rPr sz="18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000099"/>
                </a:solidFill>
                <a:latin typeface="Carlito"/>
                <a:cs typeface="Carlito"/>
              </a:rPr>
              <a:t>utilidad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)</a:t>
            </a:r>
            <a:endParaRPr sz="18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</a:pP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(-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)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Pagos</a:t>
            </a:r>
            <a:r>
              <a:rPr sz="18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8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sean</a:t>
            </a:r>
            <a:r>
              <a:rPr sz="18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exentos</a:t>
            </a:r>
            <a:r>
              <a:rPr sz="18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8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trabajador</a:t>
            </a:r>
            <a:r>
              <a:rPr sz="18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términos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8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18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28,</a:t>
            </a:r>
            <a:r>
              <a:rPr sz="18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frac.</a:t>
            </a:r>
            <a:r>
              <a:rPr sz="18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XXX,</a:t>
            </a:r>
            <a:r>
              <a:rPr sz="18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LISR.</a:t>
            </a:r>
            <a:endParaRPr sz="18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</a:pP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(=)</a:t>
            </a:r>
            <a:r>
              <a:rPr sz="18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1800" b="1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000099"/>
                </a:solidFill>
                <a:latin typeface="Carlito"/>
                <a:cs typeface="Carlito"/>
              </a:rPr>
              <a:t>Gravable</a:t>
            </a:r>
            <a:endParaRPr sz="18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8915">
              <a:lnSpc>
                <a:spcPts val="1240"/>
              </a:lnSpc>
            </a:pPr>
            <a:fld id="{81D60167-4931-47E6-BA6A-407CBD079E47}" type="slidenum">
              <a:rPr spc="-50" dirty="0"/>
              <a:t>3</a:t>
            </a:fld>
            <a:endParaRPr spc="-5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5513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PRINCIPIOS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CONSTITUCIONALES,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LABORALES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FISCALES</a:t>
            </a:r>
            <a:endParaRPr sz="2000" dirty="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  <a:tab pos="709295" algn="l"/>
                <a:tab pos="1103630" algn="l"/>
                <a:tab pos="2091055" algn="l"/>
                <a:tab pos="2481580" algn="l"/>
                <a:tab pos="2902585" algn="l"/>
                <a:tab pos="4398010" algn="l"/>
                <a:tab pos="4923790" algn="l"/>
                <a:tab pos="5504180" algn="l"/>
                <a:tab pos="6618605" algn="l"/>
                <a:tab pos="6970395" algn="l"/>
                <a:tab pos="7934959" algn="l"/>
              </a:tabLst>
            </a:pP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Es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un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003399"/>
                </a:solidFill>
                <a:latin typeface="Carlito"/>
                <a:cs typeface="Carlito"/>
              </a:rPr>
              <a:t>derecho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los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trabajadores.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	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123,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Apartado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A,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fracción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IX,</a:t>
            </a:r>
            <a:endParaRPr sz="2000" dirty="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CPEUM.</a:t>
            </a:r>
            <a:endParaRPr sz="2000" dirty="0">
              <a:latin typeface="Carlito"/>
              <a:cs typeface="Carlito"/>
            </a:endParaRPr>
          </a:p>
          <a:p>
            <a:pPr marL="355600" marR="6350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Está</a:t>
            </a:r>
            <a:r>
              <a:rPr sz="2000" spc="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regula</a:t>
            </a:r>
            <a:r>
              <a:rPr sz="2000" spc="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por</a:t>
            </a:r>
            <a:r>
              <a:rPr sz="2000" spc="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los</a:t>
            </a:r>
            <a:r>
              <a:rPr sz="2000" spc="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Arts.</a:t>
            </a:r>
            <a:r>
              <a:rPr sz="2000" b="1" spc="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117</a:t>
            </a:r>
            <a:r>
              <a:rPr sz="2000" b="1" spc="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131</a:t>
            </a:r>
            <a:r>
              <a:rPr sz="2000" b="1" spc="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r>
              <a:rPr sz="2000" b="1" spc="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(Título</a:t>
            </a:r>
            <a:r>
              <a:rPr sz="2000" spc="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III,</a:t>
            </a:r>
            <a:r>
              <a:rPr sz="2000" spc="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Capítulo</a:t>
            </a:r>
            <a:r>
              <a:rPr sz="2000" spc="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VIII),</a:t>
            </a:r>
            <a:r>
              <a:rPr sz="2000" spc="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donde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se</a:t>
            </a:r>
            <a:r>
              <a:rPr sz="2000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encuentran</a:t>
            </a:r>
            <a:r>
              <a:rPr sz="2000" spc="-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directrices</a:t>
            </a:r>
            <a:r>
              <a:rPr sz="2000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para</a:t>
            </a:r>
            <a:r>
              <a:rPr sz="2000" spc="-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individualización</a:t>
            </a:r>
            <a:r>
              <a:rPr sz="2000" spc="-8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este</a:t>
            </a:r>
            <a:r>
              <a:rPr sz="2000" spc="-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precepto.</a:t>
            </a:r>
            <a:endParaRPr sz="2000" dirty="0">
              <a:latin typeface="Carlito"/>
              <a:cs typeface="Carlito"/>
            </a:endParaRPr>
          </a:p>
          <a:p>
            <a:pPr marL="354330" marR="5715" indent="-34226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determinación</a:t>
            </a:r>
            <a:r>
              <a:rPr sz="2000" spc="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renta</a:t>
            </a:r>
            <a:r>
              <a:rPr sz="2000" b="1" spc="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gravable</a:t>
            </a:r>
            <a:r>
              <a:rPr sz="2000" b="1" spc="7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(base</a:t>
            </a:r>
            <a:r>
              <a:rPr sz="2000" b="1" spc="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del</a:t>
            </a:r>
            <a:r>
              <a:rPr sz="2000" b="1" spc="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reparto</a:t>
            </a:r>
            <a:r>
              <a:rPr sz="2000" b="1" spc="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7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b="1" spc="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3399"/>
                </a:solidFill>
                <a:latin typeface="Carlito"/>
                <a:cs typeface="Carlito"/>
              </a:rPr>
              <a:t>utilidades)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, 	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spc="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el</a:t>
            </a:r>
            <a:r>
              <a:rPr sz="2000" spc="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9,</a:t>
            </a:r>
            <a:r>
              <a:rPr sz="2000" b="1" spc="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penúltimo</a:t>
            </a:r>
            <a:r>
              <a:rPr sz="2000" b="1" spc="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último</a:t>
            </a:r>
            <a:r>
              <a:rPr sz="2000" b="1" spc="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párrafos</a:t>
            </a:r>
            <a:r>
              <a:rPr sz="2000" b="1" spc="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(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persona</a:t>
            </a:r>
            <a:r>
              <a:rPr sz="2000" b="1" spc="-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moral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),</a:t>
            </a:r>
            <a:r>
              <a:rPr sz="2000" spc="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109,</a:t>
            </a:r>
            <a:r>
              <a:rPr sz="2000" b="1" spc="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cuarto, 	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quinto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párrafos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(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PF</a:t>
            </a:r>
            <a:r>
              <a:rPr sz="2000" b="1" spc="-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actividad</a:t>
            </a:r>
            <a:r>
              <a:rPr sz="2000" b="1" spc="-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empresarial</a:t>
            </a:r>
            <a:r>
              <a:rPr sz="2000" b="1" spc="-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3399"/>
                </a:solidFill>
                <a:latin typeface="Carlito"/>
                <a:cs typeface="Carlito"/>
              </a:rPr>
              <a:t>profesional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),</a:t>
            </a:r>
            <a:r>
              <a:rPr sz="2000" spc="-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111,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octavo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y 	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noveno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párrafos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(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PF</a:t>
            </a:r>
            <a:r>
              <a:rPr sz="2000" b="1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del</a:t>
            </a:r>
            <a:r>
              <a:rPr sz="2000" b="1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régimen</a:t>
            </a:r>
            <a:r>
              <a:rPr sz="2000" b="1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3399"/>
                </a:solidFill>
                <a:latin typeface="Carlito"/>
                <a:cs typeface="Carlito"/>
              </a:rPr>
              <a:t>incorporación</a:t>
            </a:r>
            <a:r>
              <a:rPr sz="2000" b="1" spc="-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fiscal</a:t>
            </a:r>
            <a:r>
              <a:rPr sz="2000" b="1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-</a:t>
            </a:r>
            <a:r>
              <a:rPr sz="2000" b="1" spc="-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3399"/>
                </a:solidFill>
                <a:latin typeface="Carlito"/>
                <a:cs typeface="Carlito"/>
              </a:rPr>
              <a:t>RIF</a:t>
            </a:r>
            <a:r>
              <a:rPr sz="2000" spc="-20" dirty="0">
                <a:solidFill>
                  <a:srgbClr val="003399"/>
                </a:solidFill>
                <a:latin typeface="Carlito"/>
                <a:cs typeface="Carlito"/>
              </a:rPr>
              <a:t>)</a:t>
            </a:r>
            <a:endParaRPr sz="2000" dirty="0">
              <a:latin typeface="Carlito"/>
              <a:cs typeface="Carlito"/>
            </a:endParaRPr>
          </a:p>
          <a:p>
            <a:pPr marL="354330" marR="5080" indent="-34226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Los</a:t>
            </a:r>
            <a:r>
              <a:rPr sz="2000" spc="1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lineamientos</a:t>
            </a:r>
            <a:r>
              <a:rPr sz="2000" b="1" spc="1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para</a:t>
            </a:r>
            <a:r>
              <a:rPr sz="2000" b="1" spc="1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tramitar</a:t>
            </a:r>
            <a:r>
              <a:rPr sz="2000" b="1" spc="19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y</a:t>
            </a:r>
            <a:r>
              <a:rPr sz="2000" b="1" spc="1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resolver</a:t>
            </a:r>
            <a:r>
              <a:rPr sz="2000" b="1" spc="1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el</a:t>
            </a:r>
            <a:r>
              <a:rPr sz="2000" b="1" spc="1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escrito</a:t>
            </a:r>
            <a:r>
              <a:rPr sz="2000" b="1" spc="1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18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objeciones</a:t>
            </a:r>
            <a:r>
              <a:rPr sz="2000" b="1" spc="1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18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3399"/>
                </a:solidFill>
                <a:latin typeface="Carlito"/>
                <a:cs typeface="Carlito"/>
              </a:rPr>
              <a:t>los 	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trabajadores</a:t>
            </a:r>
            <a:r>
              <a:rPr sz="2000" b="1" spc="20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b="1" spc="2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relación</a:t>
            </a:r>
            <a:r>
              <a:rPr sz="2000" b="1" spc="20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a</a:t>
            </a:r>
            <a:r>
              <a:rPr sz="2000" b="1" spc="2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spc="2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declaración</a:t>
            </a:r>
            <a:r>
              <a:rPr sz="2000" b="1" spc="20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anual</a:t>
            </a:r>
            <a:r>
              <a:rPr sz="2000" b="1" spc="1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presentada</a:t>
            </a:r>
            <a:r>
              <a:rPr sz="2000" spc="2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por</a:t>
            </a:r>
            <a:r>
              <a:rPr sz="2000" spc="20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el</a:t>
            </a:r>
            <a:r>
              <a:rPr sz="2000" spc="1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patrón 	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ante</a:t>
            </a:r>
            <a:r>
              <a:rPr sz="2000" spc="2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el</a:t>
            </a:r>
            <a:r>
              <a:rPr sz="2000" spc="2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SAT</a:t>
            </a:r>
            <a:r>
              <a:rPr sz="2000" spc="2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y</a:t>
            </a:r>
            <a:r>
              <a:rPr sz="2000" spc="2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spc="2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bases</a:t>
            </a:r>
            <a:r>
              <a:rPr sz="2000" spc="2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2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funcionamiento</a:t>
            </a:r>
            <a:r>
              <a:rPr sz="2000" spc="2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2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2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Comisión</a:t>
            </a:r>
            <a:r>
              <a:rPr sz="2000" spc="2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Intersecretarial 	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para</a:t>
            </a:r>
            <a:r>
              <a:rPr sz="2000" spc="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Participación</a:t>
            </a:r>
            <a:r>
              <a:rPr sz="2000" spc="8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los</a:t>
            </a:r>
            <a:r>
              <a:rPr sz="2000" spc="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Trabajadores</a:t>
            </a:r>
            <a:r>
              <a:rPr sz="2000" spc="9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spc="9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spc="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Utilidades</a:t>
            </a:r>
            <a:r>
              <a:rPr sz="2000" spc="8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spc="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Empresas. 	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121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122,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RLFT.</a:t>
            </a:r>
            <a:endParaRPr sz="2000" dirty="0">
              <a:latin typeface="Carlito"/>
              <a:cs typeface="Carlito"/>
            </a:endParaRPr>
          </a:p>
          <a:p>
            <a:pPr marL="355600" marR="5715" indent="-34353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Sexta</a:t>
            </a:r>
            <a:r>
              <a:rPr sz="2000" b="1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Comisión</a:t>
            </a:r>
            <a:r>
              <a:rPr sz="2000" b="1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Nacional</a:t>
            </a:r>
            <a:r>
              <a:rPr sz="2000" b="1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para</a:t>
            </a:r>
            <a:r>
              <a:rPr sz="2000" spc="2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2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Participación</a:t>
            </a:r>
            <a:r>
              <a:rPr sz="2000" spc="25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25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los</a:t>
            </a:r>
            <a:r>
              <a:rPr sz="2000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Trabajadores</a:t>
            </a:r>
            <a:r>
              <a:rPr sz="2000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spc="2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las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Utilidades</a:t>
            </a:r>
            <a:r>
              <a:rPr sz="2000" spc="2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2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spc="2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Empresa</a:t>
            </a:r>
            <a:r>
              <a:rPr sz="2000" spc="2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(09/Sep/20)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,</a:t>
            </a:r>
            <a:r>
              <a:rPr sz="2000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donde</a:t>
            </a:r>
            <a:r>
              <a:rPr sz="2000" spc="25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se</a:t>
            </a:r>
            <a:r>
              <a:rPr sz="2000" spc="2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determinó</a:t>
            </a:r>
            <a:r>
              <a:rPr sz="2000" spc="2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mantener</a:t>
            </a:r>
            <a:r>
              <a:rPr sz="2000" spc="25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el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porcentaje</a:t>
            </a:r>
            <a:r>
              <a:rPr sz="2000" spc="-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spc="-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utilidades</a:t>
            </a:r>
            <a:r>
              <a:rPr sz="2000" spc="-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empresas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un</a:t>
            </a:r>
            <a:r>
              <a:rPr sz="2000" spc="-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10%</a:t>
            </a:r>
            <a:endParaRPr sz="20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30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1980" cy="25882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DETERMINACIÓN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RENTA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113-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G,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LISR.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GREVABLE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(RESICO)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170"/>
              </a:spcBef>
            </a:pP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R.</a:t>
            </a:r>
            <a:r>
              <a:rPr sz="18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3.13.13</a:t>
            </a:r>
            <a:r>
              <a:rPr sz="18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Disminución</a:t>
            </a:r>
            <a:r>
              <a:rPr sz="18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000099"/>
                </a:solidFill>
                <a:latin typeface="Carlito"/>
                <a:cs typeface="Carlito"/>
              </a:rPr>
              <a:t>devoluciones,</a:t>
            </a:r>
            <a:r>
              <a:rPr sz="18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descuentos</a:t>
            </a:r>
            <a:r>
              <a:rPr sz="18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18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000099"/>
                </a:solidFill>
                <a:latin typeface="Carlito"/>
                <a:cs typeface="Carlito"/>
              </a:rPr>
              <a:t>bonificaciones</a:t>
            </a:r>
            <a:endParaRPr sz="18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rlito"/>
                <a:cs typeface="Carlito"/>
              </a:rPr>
              <a:t>Se</a:t>
            </a:r>
            <a:r>
              <a:rPr sz="1800" b="1" spc="2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rlito"/>
                <a:cs typeface="Carlito"/>
              </a:rPr>
              <a:t>elimina</a:t>
            </a:r>
            <a:r>
              <a:rPr sz="1800" b="1" spc="3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rlito"/>
                <a:cs typeface="Carlito"/>
              </a:rPr>
              <a:t>la</a:t>
            </a:r>
            <a:r>
              <a:rPr sz="1800" b="1" spc="3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rlito"/>
                <a:cs typeface="Carlito"/>
              </a:rPr>
              <a:t>regla</a:t>
            </a:r>
            <a:r>
              <a:rPr sz="1800" b="1" spc="3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rlito"/>
                <a:cs typeface="Carlito"/>
              </a:rPr>
              <a:t>3.13.13</a:t>
            </a:r>
            <a:r>
              <a:rPr sz="1800" b="1" spc="3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8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permitía</a:t>
            </a:r>
            <a:r>
              <a:rPr sz="18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18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8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personas</a:t>
            </a:r>
            <a:r>
              <a:rPr sz="18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físicas</a:t>
            </a:r>
            <a:r>
              <a:rPr sz="18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8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tributan</a:t>
            </a:r>
            <a:r>
              <a:rPr sz="18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bajo</a:t>
            </a:r>
            <a:r>
              <a:rPr sz="18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RESICO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disminuir,</a:t>
            </a:r>
            <a:r>
              <a:rPr sz="18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8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efectos</a:t>
            </a:r>
            <a:r>
              <a:rPr sz="18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determinación</a:t>
            </a:r>
            <a:r>
              <a:rPr sz="18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18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8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18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en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8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18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4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spc="4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18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(PTU),</a:t>
            </a:r>
            <a:r>
              <a:rPr sz="18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8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importe</a:t>
            </a:r>
            <a:r>
              <a:rPr sz="18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8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devoluciones,</a:t>
            </a:r>
            <a:r>
              <a:rPr sz="18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descuentos</a:t>
            </a:r>
            <a:r>
              <a:rPr sz="1800" spc="4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spc="-50" dirty="0">
                <a:solidFill>
                  <a:srgbClr val="000099"/>
                </a:solidFill>
                <a:latin typeface="Carlito"/>
                <a:cs typeface="Carlito"/>
              </a:rPr>
              <a:t>o 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bonificaciones,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totalidad</a:t>
            </a:r>
            <a:r>
              <a:rPr sz="18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8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8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18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percibidos</a:t>
            </a:r>
            <a:r>
              <a:rPr sz="18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8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8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1800" spc="-10" dirty="0">
                <a:solidFill>
                  <a:srgbClr val="000099"/>
                </a:solidFill>
                <a:latin typeface="Carlito"/>
                <a:cs typeface="Carlito"/>
              </a:rPr>
              <a:t> anual.</a:t>
            </a:r>
            <a:endParaRPr sz="18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31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39897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DETERMINACIÓN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RENTA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120,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LFT.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PORCIENTO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SEXTA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COMISION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NACIONAL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PARA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(DOF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18/SEP/2020)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resolutivo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primero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Resolución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H.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Consejo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Representantes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Sexta</a:t>
            </a:r>
            <a:r>
              <a:rPr sz="2000" b="1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2000" b="1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Nacional</a:t>
            </a:r>
            <a:r>
              <a:rPr sz="2000" b="1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b="1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2000" b="1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b="1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b="1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b="1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las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Empresas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publicada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Diario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Oficial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Federación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18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septiembre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2020,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establece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i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participarán</a:t>
            </a:r>
            <a:r>
              <a:rPr sz="2000" b="1" i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i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spc="-25" dirty="0">
                <a:solidFill>
                  <a:srgbClr val="FF6600"/>
                </a:solidFill>
                <a:latin typeface="Carlito"/>
                <a:cs typeface="Carlito"/>
              </a:rPr>
              <a:t>10%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i="1" spc="1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i="1" spc="1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r>
              <a:rPr sz="2000" b="1" i="1" spc="11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i="1" spc="10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i="1" spc="1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empresas</a:t>
            </a:r>
            <a:r>
              <a:rPr sz="2000" b="1" i="1" spc="1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i="1" spc="1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i="1" spc="10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i="1" spc="11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presten</a:t>
            </a:r>
            <a:r>
              <a:rPr sz="2000" b="1" i="1" spc="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sus</a:t>
            </a:r>
            <a:r>
              <a:rPr sz="2000" b="1" i="1" spc="10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FF6600"/>
                </a:solidFill>
                <a:latin typeface="Carlito"/>
                <a:cs typeface="Carlito"/>
              </a:rPr>
              <a:t>servicios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porcentaje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aplicará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gravable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determinada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según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dispuesto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Impuesto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Renta.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69385" y="4364227"/>
            <a:ext cx="5560695" cy="1093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42644">
              <a:lnSpc>
                <a:spcPct val="100000"/>
              </a:lnSpc>
              <a:spcBef>
                <a:spcPts val="100"/>
              </a:spcBef>
            </a:pP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PLAZOS</a:t>
            </a:r>
            <a:r>
              <a:rPr sz="3500" b="1" spc="-11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35" dirty="0">
                <a:solidFill>
                  <a:srgbClr val="1F487C"/>
                </a:solidFill>
                <a:latin typeface="Carlito"/>
                <a:cs typeface="Carlito"/>
              </a:rPr>
              <a:t>ESTABABLECIDOS </a:t>
            </a:r>
            <a:r>
              <a:rPr sz="3500" b="1" spc="-45" dirty="0">
                <a:solidFill>
                  <a:srgbClr val="1F487C"/>
                </a:solidFill>
                <a:latin typeface="Carlito"/>
                <a:cs typeface="Carlito"/>
              </a:rPr>
              <a:t>PARA</a:t>
            </a:r>
            <a:r>
              <a:rPr sz="3500" b="1" spc="-7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EL</a:t>
            </a:r>
            <a:r>
              <a:rPr sz="3500" b="1" spc="-7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50" dirty="0">
                <a:solidFill>
                  <a:srgbClr val="1F487C"/>
                </a:solidFill>
                <a:latin typeface="Carlito"/>
                <a:cs typeface="Carlito"/>
              </a:rPr>
              <a:t>PAGO</a:t>
            </a:r>
            <a:r>
              <a:rPr sz="3500" b="1" spc="-8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DE</a:t>
            </a:r>
            <a:r>
              <a:rPr sz="3500" b="1" spc="-7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UTILIDADES</a:t>
            </a:r>
            <a:endParaRPr sz="35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64985"/>
            <a:ext cx="2451735" cy="15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32</a:t>
            </a:fld>
            <a:endParaRPr spc="-25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33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39897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PLAZOS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ESTABLECIDOS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PARA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PAGO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122,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LFT.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LIMITE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endParaRPr sz="2000">
              <a:latin typeface="Carlito"/>
              <a:cs typeface="Carlito"/>
            </a:endParaRPr>
          </a:p>
          <a:p>
            <a:pPr marL="12700" marR="8255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 entre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efectuarse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sesenta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siguientes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deba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pagarse</a:t>
            </a:r>
            <a:r>
              <a:rPr sz="2000" b="1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impuesto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anual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aun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esté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trámite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objeción</a:t>
            </a:r>
            <a:r>
              <a:rPr sz="2000" b="1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b="1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76,</a:t>
            </a:r>
            <a:r>
              <a:rPr sz="2000" b="1" spc="4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fracción</a:t>
            </a:r>
            <a:r>
              <a:rPr sz="2000" b="1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V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LISR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4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señala</a:t>
            </a:r>
            <a:r>
              <a:rPr sz="2000" spc="4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4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obligación</a:t>
            </a:r>
            <a:r>
              <a:rPr sz="2000" b="1" spc="43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personas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morales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presentar</a:t>
            </a:r>
            <a:r>
              <a:rPr sz="2000" b="1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b="1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b="1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impuesto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tres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meses siguientes 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 en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termine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 el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150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misma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dispone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personas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físicas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presentarán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abril</a:t>
            </a:r>
            <a:r>
              <a:rPr sz="2000" b="1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b="1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año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siguiente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429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PLAZOS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ESTABLECIDOS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PARA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PAGO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REFORMA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LABORAL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b="1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01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MAYO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2019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3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TER,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V.,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V.</a:t>
            </a:r>
            <a:r>
              <a:rPr sz="2000" b="1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Día.</a:t>
            </a:r>
            <a:r>
              <a:rPr sz="2000" b="1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hace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referencia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día</a:t>
            </a:r>
            <a:r>
              <a:rPr sz="2000" b="1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hábil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salvo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expresamente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mencione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trata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naturales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Precisiones:</a:t>
            </a:r>
            <a:endParaRPr sz="2000">
              <a:latin typeface="Carlito"/>
              <a:cs typeface="Carlito"/>
            </a:endParaRP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699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encuentra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Título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I.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Principios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Generales</a:t>
            </a:r>
            <a:endParaRPr sz="2000">
              <a:latin typeface="Carlito"/>
              <a:cs typeface="Carlito"/>
            </a:endParaRP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puede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interpretar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sustantiva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dicha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endParaRPr sz="2000">
              <a:latin typeface="Carlito"/>
              <a:cs typeface="Carlito"/>
            </a:endParaRP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embargo,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contiene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definiciones</a:t>
            </a:r>
            <a:r>
              <a:rPr sz="2000" b="1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carácter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procesal</a:t>
            </a:r>
            <a:endParaRPr sz="2000">
              <a:latin typeface="Carlito"/>
              <a:cs typeface="Carlito"/>
            </a:endParaRPr>
          </a:p>
          <a:p>
            <a:pPr marL="467359" marR="7620" indent="-455295" algn="just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aplicar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18,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LFT.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duda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interpretativa,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prevalecerá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más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favorable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trabajador,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existen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dos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posturas.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este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caso,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días 	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naturales.</a:t>
            </a:r>
            <a:endParaRPr sz="2000">
              <a:latin typeface="Carlito"/>
              <a:cs typeface="Carlito"/>
            </a:endParaRPr>
          </a:p>
          <a:p>
            <a:pPr marL="469900" indent="-457200">
              <a:lnSpc>
                <a:spcPct val="100000"/>
              </a:lnSpc>
              <a:buAutoNum type="arabicPeriod"/>
              <a:tabLst>
                <a:tab pos="469900" algn="l"/>
              </a:tabLst>
            </a:pP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Postura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PROFEDET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929383" y="4735017"/>
            <a:ext cx="6402705" cy="1949450"/>
            <a:chOff x="1929383" y="4735017"/>
            <a:chExt cx="6402705" cy="19494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29383" y="4735017"/>
              <a:ext cx="6402324" cy="194932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24455" y="4930139"/>
              <a:ext cx="5832348" cy="1379220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34</a:t>
            </a:fld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35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5513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PLAZOS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ESTABLECIDOS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PARA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PAGO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CONVENIO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PAGO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DIFERIDO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PARCIALIDADES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ARTS.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57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33,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LFT.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años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2020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2021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derivado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pandemia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recurrió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estrategia,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celebrar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convenios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trabajadores,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partiendo</a:t>
            </a:r>
            <a:r>
              <a:rPr sz="2000" b="1" spc="7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8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buenas</a:t>
            </a:r>
            <a:r>
              <a:rPr sz="2000" b="1" spc="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fe</a:t>
            </a:r>
            <a:r>
              <a:rPr sz="2000" b="1" spc="8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que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patrón</a:t>
            </a:r>
            <a:r>
              <a:rPr sz="2000" b="1" spc="18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lo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pagará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una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vez</a:t>
            </a:r>
            <a:r>
              <a:rPr sz="2000" b="1" spc="2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</a:t>
            </a:r>
            <a:r>
              <a:rPr sz="2000" b="1" spc="18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cuente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los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recursos</a:t>
            </a:r>
            <a:r>
              <a:rPr sz="2000" b="1" spc="2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suficientes</a:t>
            </a:r>
            <a:r>
              <a:rPr sz="2000" b="1" spc="2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para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solventar</a:t>
            </a:r>
            <a:r>
              <a:rPr sz="2000" spc="-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</a:t>
            </a:r>
            <a:r>
              <a:rPr sz="2000" spc="-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obligación.</a:t>
            </a:r>
            <a:endParaRPr sz="2000">
              <a:latin typeface="Carlito"/>
              <a:cs typeface="Carlito"/>
            </a:endParaRPr>
          </a:p>
          <a:p>
            <a:pPr marL="12700" marR="635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celebración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este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convenio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2000" b="1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necesario</a:t>
            </a:r>
            <a:r>
              <a:rPr sz="2000" b="1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justificar</a:t>
            </a:r>
            <a:r>
              <a:rPr sz="2000" b="1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b="1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b="1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motivo</a:t>
            </a:r>
            <a:r>
              <a:rPr sz="2000" b="1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2000" b="1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falta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liquidez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b="1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razón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b="1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podrá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efectuarlo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dentro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b="1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límite</a:t>
            </a:r>
            <a:r>
              <a:rPr sz="2000" b="1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cumplimiento.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validez,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necesario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7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estén</a:t>
            </a:r>
            <a:r>
              <a:rPr sz="2000" b="1" spc="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acuerdo</a:t>
            </a:r>
            <a:r>
              <a:rPr sz="2000" b="1" spc="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esa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voluntad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</a:t>
            </a:r>
            <a:r>
              <a:rPr sz="2000" b="1" spc="1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plasme</a:t>
            </a:r>
            <a:r>
              <a:rPr sz="2000" b="1" spc="1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1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11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convenio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solicitando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ratificación</a:t>
            </a:r>
            <a:r>
              <a:rPr sz="2000" b="1" spc="1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mismo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ante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Junta</a:t>
            </a:r>
            <a:r>
              <a:rPr sz="2000" b="1" spc="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Conciliación</a:t>
            </a:r>
            <a:r>
              <a:rPr sz="2000" b="1" spc="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Arbitraje</a:t>
            </a:r>
            <a:r>
              <a:rPr sz="2000" b="1" spc="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correspondiente,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quien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encargada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revisar</a:t>
            </a:r>
            <a:r>
              <a:rPr sz="2000" b="1" spc="2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justificación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2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2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celebración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así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inexistencia</a:t>
            </a:r>
            <a:r>
              <a:rPr sz="2000" b="1" spc="1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1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alguna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renuncia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derechos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laborales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por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parte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trabajadores.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88642" y="4897882"/>
            <a:ext cx="694055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DESCUENTOS</a:t>
            </a:r>
            <a:r>
              <a:rPr sz="3500" b="1" spc="-6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PERMITIDOS</a:t>
            </a:r>
            <a:r>
              <a:rPr sz="3500" b="1" spc="-4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EN</a:t>
            </a:r>
            <a:r>
              <a:rPr sz="3500" b="1" spc="-4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LA</a:t>
            </a:r>
            <a:r>
              <a:rPr sz="3500" b="1" spc="-4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25" dirty="0">
                <a:solidFill>
                  <a:srgbClr val="1F487C"/>
                </a:solidFill>
                <a:latin typeface="Carlito"/>
                <a:cs typeface="Carlito"/>
              </a:rPr>
              <a:t>PTU</a:t>
            </a:r>
            <a:endParaRPr sz="35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26809"/>
            <a:ext cx="24517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79357" y="6426809"/>
            <a:ext cx="1809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888888"/>
                </a:solidFill>
                <a:latin typeface="Carlito"/>
                <a:cs typeface="Carlito"/>
              </a:rPr>
              <a:t>36</a:t>
            </a:r>
            <a:endParaRPr sz="1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37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4599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DESCUENTOS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PERMITIDOS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110,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 marR="127000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descuentos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están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prohibidos,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salvo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en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requisitos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siguientes:</a:t>
            </a:r>
            <a:endParaRPr sz="2000">
              <a:latin typeface="Carlito"/>
              <a:cs typeface="Carlito"/>
            </a:endParaRPr>
          </a:p>
          <a:p>
            <a:pPr marL="524510" marR="5080" indent="-512445" algn="just">
              <a:lnSpc>
                <a:spcPct val="100000"/>
              </a:lnSpc>
              <a:spcBef>
                <a:spcPts val="2400"/>
              </a:spcBef>
              <a:buAutoNum type="romanUcPeriod"/>
              <a:tabLst>
                <a:tab pos="527685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deudas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contraídas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anticipo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utilidades,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pérdidas,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averías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adquisición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artículos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producidos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empresa.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cantidad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exigible</a:t>
            </a:r>
            <a:r>
              <a:rPr sz="2000" spc="4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ningún</a:t>
            </a:r>
            <a:r>
              <a:rPr sz="2000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</a:t>
            </a:r>
            <a:r>
              <a:rPr sz="2000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podrá</a:t>
            </a:r>
            <a:r>
              <a:rPr sz="2000" spc="4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</a:t>
            </a:r>
            <a:r>
              <a:rPr sz="2000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mayor</a:t>
            </a:r>
            <a:r>
              <a:rPr sz="2000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4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importe</a:t>
            </a:r>
            <a:r>
              <a:rPr sz="2000" spc="4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las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corresponda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descuento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será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convengan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patrón,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pueda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mayor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30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%,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excedente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salario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mínimo.</a:t>
            </a:r>
            <a:endParaRPr sz="2000">
              <a:latin typeface="Carlito"/>
              <a:cs typeface="Carlito"/>
            </a:endParaRPr>
          </a:p>
          <a:p>
            <a:pPr marL="525145" indent="-512445" algn="just">
              <a:lnSpc>
                <a:spcPct val="100000"/>
              </a:lnSpc>
              <a:spcBef>
                <a:spcPts val="5"/>
              </a:spcBef>
              <a:buAutoNum type="romanUcPeriod"/>
              <a:tabLst>
                <a:tab pos="525145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refiere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151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Trabajo.</a:t>
            </a:r>
            <a:endParaRPr sz="2000">
              <a:latin typeface="Carlito"/>
              <a:cs typeface="Carlito"/>
            </a:endParaRPr>
          </a:p>
          <a:p>
            <a:pPr marL="525145" indent="-512445" algn="just">
              <a:lnSpc>
                <a:spcPct val="100000"/>
              </a:lnSpc>
              <a:buAutoNum type="romanUcPeriod"/>
              <a:tabLst>
                <a:tab pos="525145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Pagos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abonos</a:t>
            </a:r>
            <a:r>
              <a:rPr sz="20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cubrir</a:t>
            </a:r>
            <a:r>
              <a:rPr sz="20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préstamos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Infonavit.</a:t>
            </a:r>
            <a:r>
              <a:rPr sz="20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Estos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descuentos</a:t>
            </a:r>
            <a:endParaRPr sz="2000">
              <a:latin typeface="Carlito"/>
              <a:cs typeface="Carlito"/>
            </a:endParaRPr>
          </a:p>
          <a:p>
            <a:pPr marL="527685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deberán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aceptados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libremente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trabajador.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2043" y="5174741"/>
            <a:ext cx="160591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7685" algn="l"/>
                <a:tab pos="1330960" algn="l"/>
              </a:tabLst>
            </a:pP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IV.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Pagos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5427" y="5174741"/>
            <a:ext cx="462915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93444" algn="l"/>
                <a:tab pos="1559560" algn="l"/>
                <a:tab pos="1943735" algn="l"/>
                <a:tab pos="3413125" algn="l"/>
                <a:tab pos="3731260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cuotas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constitución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fomento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67460" y="5479491"/>
            <a:ext cx="57486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05585" algn="l"/>
                <a:tab pos="1800225" algn="l"/>
                <a:tab pos="2240915" algn="l"/>
                <a:tab pos="2929255" algn="l"/>
                <a:tab pos="3368675" algn="l"/>
                <a:tab pos="4309110" algn="l"/>
                <a:tab pos="5339080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cooperativas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cajas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ahorro.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Siempre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69277" y="5174741"/>
            <a:ext cx="180467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73355">
              <a:lnSpc>
                <a:spcPct val="100000"/>
              </a:lnSpc>
              <a:spcBef>
                <a:spcPts val="100"/>
              </a:spcBef>
              <a:tabLst>
                <a:tab pos="481965" algn="l"/>
                <a:tab pos="650875" algn="l"/>
              </a:tabLst>
            </a:pP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sociedades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67460" y="5784291"/>
            <a:ext cx="7706359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manifiesten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expresa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libremente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conformidad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salario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sea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mayor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30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%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excedente.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38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36849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DESCUENTOS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PERMITIDOS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110,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525145" marR="8255" indent="-513080" algn="just">
              <a:lnSpc>
                <a:spcPct val="100000"/>
              </a:lnSpc>
              <a:spcBef>
                <a:spcPts val="2400"/>
              </a:spcBef>
              <a:buAutoNum type="romanUcPeriod" startAt="5"/>
              <a:tabLst>
                <a:tab pos="527685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pensiones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alimenticias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favor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acreedores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alimentarios 	decretado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autoridad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competente.</a:t>
            </a:r>
            <a:endParaRPr sz="2000">
              <a:latin typeface="Carlito"/>
              <a:cs typeface="Carlito"/>
            </a:endParaRPr>
          </a:p>
          <a:p>
            <a:pPr marL="525780" indent="-513080" algn="just">
              <a:lnSpc>
                <a:spcPct val="100000"/>
              </a:lnSpc>
              <a:buAutoNum type="romanUcPeriod" startAt="5"/>
              <a:tabLst>
                <a:tab pos="52578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cuotas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sindicales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ordinarias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previstas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estatutos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sindicales.</a:t>
            </a:r>
            <a:endParaRPr sz="2000">
              <a:latin typeface="Carlito"/>
              <a:cs typeface="Carlito"/>
            </a:endParaRPr>
          </a:p>
          <a:p>
            <a:pPr marL="524510" marR="5080" indent="-512445" algn="just">
              <a:lnSpc>
                <a:spcPct val="100000"/>
              </a:lnSpc>
              <a:spcBef>
                <a:spcPts val="5"/>
              </a:spcBef>
              <a:buAutoNum type="romanUcPeriod" startAt="5"/>
              <a:tabLst>
                <a:tab pos="527685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abonos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abrir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créditos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garantizados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INFONACOT.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Estos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descuentos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deberán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</a:t>
            </a:r>
            <a:r>
              <a:rPr sz="20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aceptados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libremente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</a:t>
            </a:r>
            <a:r>
              <a:rPr sz="2000" spc="4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no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podrán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exceder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20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%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salario.</a:t>
            </a:r>
            <a:endParaRPr sz="2000">
              <a:latin typeface="Carlito"/>
              <a:cs typeface="Carlito"/>
            </a:endParaRPr>
          </a:p>
          <a:p>
            <a:pPr marL="527050" indent="-514350" algn="just">
              <a:lnSpc>
                <a:spcPct val="100000"/>
              </a:lnSpc>
              <a:buAutoNum type="romanUcPeriod" startAt="5"/>
              <a:tabLst>
                <a:tab pos="52705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impuesto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corresponda,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caso,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527685" algn="just">
              <a:lnSpc>
                <a:spcPct val="100000"/>
              </a:lnSpc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percibidas.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(Solo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excedente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 de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15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salario).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84172" y="4364227"/>
            <a:ext cx="7644765" cy="1093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13560">
              <a:lnSpc>
                <a:spcPct val="100000"/>
              </a:lnSpc>
              <a:spcBef>
                <a:spcPts val="100"/>
              </a:spcBef>
            </a:pP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INTEGRACION</a:t>
            </a:r>
            <a:r>
              <a:rPr sz="3500" b="1" spc="-10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DE</a:t>
            </a:r>
            <a:r>
              <a:rPr sz="3500" b="1" spc="-6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LA</a:t>
            </a:r>
            <a:r>
              <a:rPr sz="3500" b="1" spc="-8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COMISIÓN </a:t>
            </a:r>
            <a:r>
              <a:rPr sz="3500" b="1" spc="-45" dirty="0">
                <a:solidFill>
                  <a:srgbClr val="1F487C"/>
                </a:solidFill>
                <a:latin typeface="Carlito"/>
                <a:cs typeface="Carlito"/>
              </a:rPr>
              <a:t>MIXTA</a:t>
            </a:r>
            <a:r>
              <a:rPr sz="3500" b="1" spc="-8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DE</a:t>
            </a:r>
            <a:r>
              <a:rPr sz="3500" b="1" spc="-7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45" dirty="0">
                <a:solidFill>
                  <a:srgbClr val="1F487C"/>
                </a:solidFill>
                <a:latin typeface="Carlito"/>
                <a:cs typeface="Carlito"/>
              </a:rPr>
              <a:t>PARTICIPACIÓN</a:t>
            </a:r>
            <a:r>
              <a:rPr sz="3500" b="1" spc="-9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DE</a:t>
            </a:r>
            <a:r>
              <a:rPr sz="3500" b="1" spc="-7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UTILIDADES</a:t>
            </a:r>
            <a:endParaRPr sz="35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64985"/>
            <a:ext cx="2451735" cy="15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39</a:t>
            </a:fld>
            <a:endParaRPr spc="-2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8915">
              <a:lnSpc>
                <a:spcPts val="1240"/>
              </a:lnSpc>
            </a:pPr>
            <a:fld id="{81D60167-4931-47E6-BA6A-407CBD079E47}" type="slidenum">
              <a:rPr spc="-50" dirty="0"/>
              <a:t>4</a:t>
            </a:fld>
            <a:endParaRPr spc="-5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2465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PRINCIPIOS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CONSTITUCIONALES,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LABORALES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FISCALES</a:t>
            </a:r>
            <a:endParaRPr sz="2000">
              <a:latin typeface="Carlito"/>
              <a:cs typeface="Carlito"/>
            </a:endParaRPr>
          </a:p>
          <a:p>
            <a:pPr marL="354330" marR="5080" indent="-342265" algn="just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Resolución</a:t>
            </a:r>
            <a:r>
              <a:rPr sz="2000" b="1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señala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Empresas</a:t>
            </a:r>
            <a:r>
              <a:rPr sz="2000" b="1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Exentas</a:t>
            </a:r>
            <a:r>
              <a:rPr sz="2000" b="1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Obligación</a:t>
            </a:r>
            <a:r>
              <a:rPr sz="2000" b="1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Repartir 	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b="1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donde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establece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excepción</a:t>
            </a:r>
            <a:r>
              <a:rPr sz="2000" b="1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esta</a:t>
            </a:r>
            <a:r>
              <a:rPr sz="2000" b="1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obligación</a:t>
            </a:r>
            <a:r>
              <a:rPr sz="2000" b="1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b="1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las 	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compañías</a:t>
            </a:r>
            <a:r>
              <a:rPr sz="2000" b="1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cuyo</a:t>
            </a:r>
            <a:r>
              <a:rPr sz="2000" b="1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capital</a:t>
            </a:r>
            <a:r>
              <a:rPr sz="2000" b="1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b="1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b="1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generen</a:t>
            </a:r>
            <a:r>
              <a:rPr sz="2000" b="1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b="1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ingreso</a:t>
            </a:r>
            <a:r>
              <a:rPr sz="2000" b="1" spc="2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anual</a:t>
            </a:r>
            <a:r>
              <a:rPr sz="2000" b="1" spc="1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declarado</a:t>
            </a:r>
            <a:r>
              <a:rPr sz="2000" b="1" spc="2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al 	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ISR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no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superior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$300,000.00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endParaRPr sz="2000">
              <a:latin typeface="Carlito"/>
              <a:cs typeface="Carlito"/>
            </a:endParaRPr>
          </a:p>
          <a:p>
            <a:pPr marL="354965" indent="-342265" algn="just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27/mar/2022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STyPS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,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da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conocer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Guía</a:t>
            </a:r>
            <a:r>
              <a:rPr sz="2000" b="1" spc="14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para</a:t>
            </a:r>
            <a:r>
              <a:rPr sz="2000" b="1" spc="14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cumplir</a:t>
            </a:r>
            <a:r>
              <a:rPr sz="2000" b="1" spc="13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</a:t>
            </a:r>
            <a:r>
              <a:rPr sz="2000" b="1" spc="13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endParaRPr sz="2000">
              <a:latin typeface="Carlito"/>
              <a:cs typeface="Carlito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obligaciones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materia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reparto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40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5818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DESCUENTOS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PERMITIDOS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132,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XXVIII,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integrarse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Mixta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Utilidades, por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 los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obligación de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patrones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designar</a:t>
            </a:r>
            <a:r>
              <a:rPr sz="2000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respectivos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representantes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instalación.</a:t>
            </a:r>
            <a:endParaRPr sz="20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  <a:spcBef>
                <a:spcPts val="2405"/>
              </a:spcBef>
              <a:tabLst>
                <a:tab pos="417830" algn="l"/>
                <a:tab pos="1359535" algn="l"/>
                <a:tab pos="2071370" algn="l"/>
                <a:tab pos="2149475" algn="l"/>
                <a:tab pos="2487930" algn="l"/>
                <a:tab pos="3030220" algn="l"/>
                <a:tab pos="3383915" algn="l"/>
                <a:tab pos="3437254" algn="l"/>
                <a:tab pos="4292600" algn="l"/>
                <a:tab pos="4330700" algn="l"/>
                <a:tab pos="4592955" algn="l"/>
                <a:tab pos="5005705" algn="l"/>
                <a:tab pos="5280025" algn="l"/>
                <a:tab pos="6228080" algn="l"/>
                <a:tab pos="6558915" algn="l"/>
                <a:tab pos="6637020" algn="l"/>
                <a:tab pos="6964680" algn="l"/>
                <a:tab pos="7519034" algn="l"/>
                <a:tab pos="7868284" algn="l"/>
                <a:tab pos="792607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recomienda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Mixta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refiere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fracción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125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Trabajo,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integre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dentro</a:t>
            </a:r>
            <a:r>
              <a:rPr sz="2000" b="1" spc="11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1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los</a:t>
            </a:r>
            <a:r>
              <a:rPr sz="2000" b="1" spc="1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diez</a:t>
            </a:r>
            <a:r>
              <a:rPr sz="2000" b="1" spc="1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días</a:t>
            </a:r>
            <a:r>
              <a:rPr sz="2000" b="1" spc="1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siguientes</a:t>
            </a:r>
            <a:r>
              <a:rPr sz="2000" b="1" spc="1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1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1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fecha</a:t>
            </a:r>
            <a:r>
              <a:rPr sz="2000" b="1" spc="1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1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1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11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patrón</a:t>
            </a:r>
            <a:r>
              <a:rPr sz="2000" b="1" spc="1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entregue</a:t>
            </a:r>
            <a:r>
              <a:rPr sz="2000" b="1" spc="1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1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los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copia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declaración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ejercicio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;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tal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efecto,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patrón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comunicará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por</a:t>
            </a:r>
            <a:r>
              <a:rPr sz="2000" b="1" spc="2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2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18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los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los</a:t>
            </a:r>
            <a:r>
              <a:rPr sz="2000" b="1" spc="1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nombres</a:t>
            </a:r>
            <a:r>
              <a:rPr sz="2000" b="1" spc="1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personas</a:t>
            </a:r>
            <a:r>
              <a:rPr sz="2000" b="1" spc="20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que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designa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como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sus</a:t>
            </a:r>
            <a:r>
              <a:rPr sz="2000" b="1" spc="19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representantes</a:t>
            </a:r>
            <a:r>
              <a:rPr sz="2000" b="1" spc="1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aquellos,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vez,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avisarán</a:t>
            </a:r>
            <a:r>
              <a:rPr sz="2000" spc="1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nombres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quienes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representarán.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No</a:t>
            </a:r>
            <a:r>
              <a:rPr sz="2000" b="1" spc="10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existe</a:t>
            </a:r>
            <a:r>
              <a:rPr sz="2000" b="1" spc="1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límite</a:t>
            </a:r>
            <a:r>
              <a:rPr sz="2000" b="1" spc="11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1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cuanto</a:t>
            </a:r>
            <a:r>
              <a:rPr sz="2000" b="1" spc="1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al</a:t>
            </a:r>
            <a:r>
              <a:rPr sz="2000" b="1" spc="10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número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representantes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	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ni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podrán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rehusar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	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un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integrante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4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	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	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misma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interesados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serán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quienes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común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señalen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número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personas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representarán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comisión,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cual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integrarse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con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igual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número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representantes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empresa.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41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56667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DESCUENTOS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PERMITIDOS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132,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XXVIII,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r>
              <a:rPr sz="2000" b="1" spc="28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27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confianza</a:t>
            </a:r>
            <a:r>
              <a:rPr sz="2000" b="1" spc="28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no</a:t>
            </a:r>
            <a:r>
              <a:rPr sz="2000" b="1" spc="27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podrán</a:t>
            </a:r>
            <a:r>
              <a:rPr sz="2000" b="1" spc="275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ser</a:t>
            </a:r>
            <a:r>
              <a:rPr sz="2000" b="1" spc="28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representantes</a:t>
            </a:r>
            <a:r>
              <a:rPr sz="2000" b="1" spc="280" dirty="0">
                <a:solidFill>
                  <a:srgbClr val="FF660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Mixta,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según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dispone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artículo</a:t>
            </a:r>
            <a:r>
              <a:rPr sz="2000" b="1" spc="1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183</a:t>
            </a:r>
            <a:r>
              <a:rPr sz="2000" b="1" spc="1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Ley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Trabajo.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FUNCIONES</a:t>
            </a:r>
            <a:r>
              <a:rPr sz="2000" b="1" spc="-8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COMISION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MIXTA</a:t>
            </a:r>
            <a:endParaRPr sz="2000">
              <a:latin typeface="Carlito"/>
              <a:cs typeface="Carlito"/>
            </a:endParaRPr>
          </a:p>
          <a:p>
            <a:pPr marL="12700" marR="5715" algn="just">
              <a:lnSpc>
                <a:spcPct val="100000"/>
              </a:lnSpc>
            </a:pP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19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Mixta</a:t>
            </a:r>
            <a:r>
              <a:rPr sz="19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19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4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19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tiene</a:t>
            </a:r>
            <a:r>
              <a:rPr sz="19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19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función</a:t>
            </a:r>
            <a:r>
              <a:rPr sz="19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principal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elaborar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proyecto</a:t>
            </a:r>
            <a:r>
              <a:rPr sz="19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determine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19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individual</a:t>
            </a:r>
            <a:r>
              <a:rPr sz="19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19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trabajador,</a:t>
            </a:r>
            <a:r>
              <a:rPr sz="19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las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bases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bajo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cuales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repartirán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entre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 trabajadores,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fijar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 dicho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proyecto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todos</a:t>
            </a:r>
            <a:r>
              <a:rPr sz="19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19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uno</a:t>
            </a:r>
            <a:r>
              <a:rPr sz="19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establecimientos</a:t>
            </a:r>
            <a:r>
              <a:rPr sz="19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formen</a:t>
            </a:r>
            <a:r>
              <a:rPr sz="19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parte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integrante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empresa.</a:t>
            </a:r>
            <a:r>
              <a:rPr sz="1900" spc="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19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recomienda</a:t>
            </a:r>
            <a:r>
              <a:rPr sz="19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hacer</a:t>
            </a:r>
            <a:r>
              <a:rPr sz="1900" spc="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individualmente</a:t>
            </a:r>
            <a:r>
              <a:rPr sz="19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observaciones</a:t>
            </a:r>
            <a:r>
              <a:rPr sz="19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que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juzguen</a:t>
            </a:r>
            <a:r>
              <a:rPr sz="19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convenientes</a:t>
            </a:r>
            <a:r>
              <a:rPr sz="19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19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menos</a:t>
            </a:r>
            <a:r>
              <a:rPr sz="19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19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15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19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anticipación</a:t>
            </a:r>
            <a:r>
              <a:rPr sz="19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19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pago,</a:t>
            </a:r>
            <a:r>
              <a:rPr sz="19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9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que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centro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 trabajo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conozcan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 referido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proyecto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puedan,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19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caso,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mismo</a:t>
            </a:r>
            <a:r>
              <a:rPr sz="19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plazo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hacer</a:t>
            </a:r>
            <a:r>
              <a:rPr sz="19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individualmente</a:t>
            </a:r>
            <a:r>
              <a:rPr sz="19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observaciones</a:t>
            </a:r>
            <a:r>
              <a:rPr sz="19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que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juzguen</a:t>
            </a:r>
            <a:r>
              <a:rPr sz="19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convenientes.</a:t>
            </a:r>
            <a:r>
              <a:rPr sz="19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19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recomendable</a:t>
            </a:r>
            <a:r>
              <a:rPr sz="19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19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levante</a:t>
            </a:r>
            <a:r>
              <a:rPr sz="19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19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acta</a:t>
            </a:r>
            <a:r>
              <a:rPr sz="19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que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19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haga</a:t>
            </a:r>
            <a:r>
              <a:rPr sz="19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constar</a:t>
            </a:r>
            <a:r>
              <a:rPr sz="19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periodo</a:t>
            </a:r>
            <a:r>
              <a:rPr sz="19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lugares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19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fijará</a:t>
            </a:r>
            <a:r>
              <a:rPr sz="19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proyecto</a:t>
            </a:r>
            <a:r>
              <a:rPr sz="19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respectivo.</a:t>
            </a:r>
            <a:endParaRPr sz="19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42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1345" cy="4446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DESCUENTOS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PERMITIDOS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132,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XXVIII,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FUNCIONES</a:t>
            </a:r>
            <a:r>
              <a:rPr sz="2000" b="1" spc="-8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COMISION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MIXTA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</a:pP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elaborar</a:t>
            </a:r>
            <a:r>
              <a:rPr sz="19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proyecto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individual,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Mixta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tomar</a:t>
            </a:r>
            <a:r>
              <a:rPr sz="19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en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cuenta</a:t>
            </a:r>
            <a:r>
              <a:rPr sz="19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bases</a:t>
            </a:r>
            <a:r>
              <a:rPr sz="19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señalan</a:t>
            </a:r>
            <a:r>
              <a:rPr sz="19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artículos</a:t>
            </a:r>
            <a:r>
              <a:rPr sz="19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123,</a:t>
            </a:r>
            <a:r>
              <a:rPr sz="19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124</a:t>
            </a:r>
            <a:r>
              <a:rPr sz="19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127</a:t>
            </a:r>
            <a:r>
              <a:rPr sz="19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19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19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del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Trabajo,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1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si</a:t>
            </a:r>
            <a:r>
              <a:rPr sz="19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1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representantes</a:t>
            </a:r>
            <a:r>
              <a:rPr sz="19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1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19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1900" spc="1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ponen</a:t>
            </a:r>
            <a:r>
              <a:rPr sz="1900" spc="1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acuerdo sobre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aplicación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estas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disposiciones,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decidirá</a:t>
            </a:r>
            <a:r>
              <a:rPr sz="19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inspector del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trabajo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punto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conflicto,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decisión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19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acatar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Mixta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sus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términos.</a:t>
            </a:r>
            <a:endParaRPr sz="1900">
              <a:latin typeface="Carlito"/>
              <a:cs typeface="Carlito"/>
            </a:endParaRPr>
          </a:p>
          <a:p>
            <a:pPr marL="12700" marR="6350" algn="just">
              <a:lnSpc>
                <a:spcPct val="100000"/>
              </a:lnSpc>
              <a:spcBef>
                <a:spcPts val="2285"/>
              </a:spcBef>
            </a:pP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1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acuerdos</a:t>
            </a:r>
            <a:r>
              <a:rPr sz="1900" spc="1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adoptados</a:t>
            </a:r>
            <a:r>
              <a:rPr sz="1900" spc="1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1900" spc="1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1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1900" spc="1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Mixta</a:t>
            </a:r>
            <a:r>
              <a:rPr sz="1900" spc="1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900" spc="1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determinar</a:t>
            </a:r>
            <a:r>
              <a:rPr sz="1900" spc="1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1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reparto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individual,</a:t>
            </a:r>
            <a:r>
              <a:rPr sz="19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deberán</a:t>
            </a:r>
            <a:r>
              <a:rPr sz="19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quedar</a:t>
            </a:r>
            <a:r>
              <a:rPr sz="19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plasmados</a:t>
            </a:r>
            <a:r>
              <a:rPr sz="19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actas</a:t>
            </a:r>
            <a:r>
              <a:rPr sz="19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levantadas,</a:t>
            </a:r>
            <a:r>
              <a:rPr sz="19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cuales</a:t>
            </a:r>
            <a:r>
              <a:rPr sz="19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deberán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firmar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integrantes.</a:t>
            </a:r>
            <a:endParaRPr sz="19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43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4904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DESCUENTOS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PERMITIDOS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132,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XXVIII,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OBLIGACIONES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COMISION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MIXTA</a:t>
            </a:r>
            <a:endParaRPr sz="2000">
              <a:latin typeface="Carlito"/>
              <a:cs typeface="Carlito"/>
            </a:endParaRPr>
          </a:p>
          <a:p>
            <a:pPr marL="12700" marR="635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Entregar</a:t>
            </a:r>
            <a:r>
              <a:rPr sz="2000" spc="4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proyecto</a:t>
            </a:r>
            <a:r>
              <a:rPr sz="2000" spc="4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4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aprobado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4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integrantes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Mixta,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proceda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pago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términos establecidos.</a:t>
            </a:r>
            <a:endParaRPr sz="2000">
              <a:latin typeface="Carlito"/>
              <a:cs typeface="Carlito"/>
            </a:endParaRPr>
          </a:p>
          <a:p>
            <a:pPr marL="12700" marR="8255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Vigilar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paguen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conforme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proyecto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individual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aprobado,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plazo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60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contados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partir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presentó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debió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presentar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Secretaría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Hacienda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Crédito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Público.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Sugerir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informe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cantidad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corresponda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partir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pueden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cobrar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utilidades.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44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39897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DESCUENTOS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PERMITIDOS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132,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XXVIII,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OBLIGACIONES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COMISION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MIXTA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Informar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inconformarse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respecto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individual,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plazo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hacerlo.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Recibir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resolver</a:t>
            </a:r>
            <a:r>
              <a:rPr sz="2000" spc="4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plazo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15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4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inconformidades</a:t>
            </a:r>
            <a:r>
              <a:rPr sz="2000" spc="4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presenten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individual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respecto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reparto.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resolución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negativa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trabajador,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éste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podrá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demandar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Junta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Conciliación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Arbitraje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competente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monto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considere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corresponde,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conforme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proyecto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individual.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45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39897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DESCUENTOS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PERMITIDOS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EN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132,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XXVIII,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INFORMACIÓN</a:t>
            </a:r>
            <a:r>
              <a:rPr sz="2000" b="1" spc="-7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DEBE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PROPORCIONAR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COMISION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MIXTA</a:t>
            </a:r>
            <a:endParaRPr sz="20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está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obligado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proporcionar</a:t>
            </a:r>
            <a:r>
              <a:rPr sz="2000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nóminas,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listas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raya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asistencia</a:t>
            </a:r>
            <a:r>
              <a:rPr sz="2000" spc="3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personal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sindicalizado</a:t>
            </a:r>
            <a:r>
              <a:rPr sz="2000" spc="3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confianza</a:t>
            </a:r>
            <a:r>
              <a:rPr sz="2000" spc="3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3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fiscal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materia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reparto,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así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 demás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elementos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necesarios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realizar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su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función,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son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constancias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incapacidad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permisos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concedidos;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lista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tiempo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laboraron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empresa;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relación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nombres,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funciones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facultades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empleados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confianza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laboran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centro</a:t>
            </a:r>
            <a:r>
              <a:rPr sz="2000" spc="48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trabajo,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determine</a:t>
            </a:r>
            <a:r>
              <a:rPr sz="2000" spc="48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cuáles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cuáles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participar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utilidades.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46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4599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REFORMA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LABORAL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2021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127,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VIII,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LIMITE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PTU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127.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160" dirty="0">
                <a:solidFill>
                  <a:srgbClr val="000099"/>
                </a:solidFill>
                <a:latin typeface="Liberation Sans Narrow"/>
                <a:cs typeface="Liberation Sans Narrow"/>
              </a:rPr>
              <a:t>—</a:t>
            </a:r>
            <a:r>
              <a:rPr sz="2000" spc="225" dirty="0">
                <a:solidFill>
                  <a:srgbClr val="000099"/>
                </a:solidFill>
                <a:latin typeface="Liberation Sans Narrow"/>
                <a:cs typeface="Liberation Sans Narrow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participar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utilidades,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reconocido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Constitución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Política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Estados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Unidos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Mexicanos,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ajustará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normas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siguientes: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VII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[</a:t>
            </a:r>
            <a:r>
              <a:rPr sz="2000" spc="-25" dirty="0">
                <a:solidFill>
                  <a:srgbClr val="000099"/>
                </a:solidFill>
                <a:latin typeface="Liberation Sans Narrow"/>
                <a:cs typeface="Liberation Sans Narrow"/>
              </a:rPr>
              <a:t>…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]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VIII.</a:t>
            </a:r>
            <a:r>
              <a:rPr sz="2000" b="1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monto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tendrá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límite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máximo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tres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meses</a:t>
            </a:r>
            <a:r>
              <a:rPr sz="2000" b="1" spc="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salario</a:t>
            </a:r>
            <a:r>
              <a:rPr sz="2000" b="1" spc="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trabajador</a:t>
            </a:r>
            <a:r>
              <a:rPr sz="2000" b="1" spc="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promedio</a:t>
            </a:r>
            <a:r>
              <a:rPr sz="2000" b="1" spc="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participación</a:t>
            </a:r>
            <a:r>
              <a:rPr sz="2000" b="1" spc="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recibida</a:t>
            </a:r>
            <a:r>
              <a:rPr sz="2000" b="1" spc="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en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los</a:t>
            </a:r>
            <a:r>
              <a:rPr sz="2000" b="1" spc="4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últimos</a:t>
            </a:r>
            <a:r>
              <a:rPr sz="2000" b="1" spc="459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tres</a:t>
            </a:r>
            <a:r>
              <a:rPr sz="2000" b="1" spc="47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años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;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aplicará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monto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47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resulte</a:t>
            </a:r>
            <a:r>
              <a:rPr sz="2000" b="1" spc="4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más</a:t>
            </a:r>
            <a:r>
              <a:rPr sz="2000" b="1" spc="459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favorable</a:t>
            </a:r>
            <a:r>
              <a:rPr sz="2000" b="1" spc="484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al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trabajador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123" y="1991867"/>
            <a:ext cx="8388096" cy="352958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47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4" name="object 4"/>
          <p:cNvSpPr txBox="1"/>
          <p:nvPr/>
        </p:nvSpPr>
        <p:spPr>
          <a:xfrm>
            <a:off x="752043" y="584453"/>
            <a:ext cx="6677025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6083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CONSIDERANDO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REFORMA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LABORAL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2021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127,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VIII,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LIMITE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PTU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48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3520185" y="601471"/>
            <a:ext cx="26898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REFORMA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LABORAL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2021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2043" y="1210767"/>
            <a:ext cx="255841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127,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VIII,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LIMITE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PTU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95647" y="4897882"/>
            <a:ext cx="4731385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EFECTO</a:t>
            </a:r>
            <a:r>
              <a:rPr sz="3500" b="1" spc="-6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FISCAL</a:t>
            </a:r>
            <a:r>
              <a:rPr sz="3500" b="1" spc="-7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DE</a:t>
            </a:r>
            <a:r>
              <a:rPr sz="3500" b="1" spc="-5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LA</a:t>
            </a:r>
            <a:r>
              <a:rPr sz="3500" b="1" spc="-5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25" dirty="0">
                <a:solidFill>
                  <a:srgbClr val="1F487C"/>
                </a:solidFill>
                <a:latin typeface="Carlito"/>
                <a:cs typeface="Carlito"/>
              </a:rPr>
              <a:t>PTU</a:t>
            </a:r>
            <a:endParaRPr sz="35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64985"/>
            <a:ext cx="2451735" cy="15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49</a:t>
            </a:fld>
            <a:endParaRPr spc="-2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1322" y="4897882"/>
            <a:ext cx="855599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REFORMA</a:t>
            </a:r>
            <a:r>
              <a:rPr sz="3500" b="1" spc="-3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2021</a:t>
            </a:r>
            <a:r>
              <a:rPr sz="3500" b="1" spc="-6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Y</a:t>
            </a:r>
            <a:r>
              <a:rPr sz="3500" b="1" spc="-5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CRITERIO</a:t>
            </a:r>
            <a:r>
              <a:rPr sz="3500" b="1" spc="-5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DE</a:t>
            </a:r>
            <a:r>
              <a:rPr sz="3500" b="1" spc="-5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LA</a:t>
            </a:r>
            <a:r>
              <a:rPr sz="3500" b="1" spc="-5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AUTORIDAD</a:t>
            </a:r>
            <a:endParaRPr sz="35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64985"/>
            <a:ext cx="2451735" cy="15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57081" y="6464985"/>
            <a:ext cx="102870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0" dirty="0">
                <a:solidFill>
                  <a:srgbClr val="888888"/>
                </a:solidFill>
                <a:latin typeface="Carlito"/>
                <a:cs typeface="Carlito"/>
              </a:rPr>
              <a:t>5</a:t>
            </a:r>
            <a:endParaRPr sz="1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50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39897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EFECTOS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FISCAL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93,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FRAC.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XIV,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LISR.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EXENCIÓN</a:t>
            </a:r>
            <a:endParaRPr sz="2000">
              <a:latin typeface="Carlito"/>
              <a:cs typeface="Carlito"/>
            </a:endParaRPr>
          </a:p>
          <a:p>
            <a:pPr marL="12700" marR="762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perciban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concepto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siguiente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tratamiento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fiscal.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empresas no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pague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impuesto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hasta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cantidad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equivalente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15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salario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mínimo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general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(UMA),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actualmente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medida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actualización.</a:t>
            </a:r>
            <a:endParaRPr sz="2000">
              <a:latin typeface="Carlito"/>
              <a:cs typeface="Carlito"/>
            </a:endParaRPr>
          </a:p>
          <a:p>
            <a:pPr marL="12700" marR="5715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excedente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calculará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impuesto,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cual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recomienda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aplicar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disposiciones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establecidas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Reglamento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Ley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Impuesto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continuación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indica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51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2465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EFECTOS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FISCAL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174,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RLISR.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CALCULO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ISR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OPCIONAL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excedente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15</a:t>
            </a:r>
            <a:r>
              <a:rPr sz="20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medida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actualización,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causa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impuesto,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conformidad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con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174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Reglamento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Impuesto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Renta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(que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puede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más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favorable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trabajador),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procedimiento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retención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determinar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impuesto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gravada.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59076" y="4364227"/>
            <a:ext cx="7277100" cy="1093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987675">
              <a:lnSpc>
                <a:spcPct val="100000"/>
              </a:lnSpc>
              <a:spcBef>
                <a:spcPts val="100"/>
              </a:spcBef>
            </a:pP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PROCEDIMIENTO</a:t>
            </a:r>
            <a:r>
              <a:rPr sz="3500" b="1" spc="-18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20" dirty="0">
                <a:solidFill>
                  <a:srgbClr val="1F487C"/>
                </a:solidFill>
                <a:latin typeface="Carlito"/>
                <a:cs typeface="Carlito"/>
              </a:rPr>
              <a:t>PARA </a:t>
            </a:r>
            <a:r>
              <a:rPr sz="3500" b="1" spc="-35" dirty="0">
                <a:solidFill>
                  <a:srgbClr val="1F487C"/>
                </a:solidFill>
                <a:latin typeface="Carlito"/>
                <a:cs typeface="Carlito"/>
              </a:rPr>
              <a:t>PRESENTAR</a:t>
            </a:r>
            <a:r>
              <a:rPr sz="3500" b="1" spc="-7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EL</a:t>
            </a:r>
            <a:r>
              <a:rPr sz="3500" b="1" spc="-8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ESCRITO</a:t>
            </a:r>
            <a:r>
              <a:rPr sz="3500" b="1" spc="-9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DE</a:t>
            </a:r>
            <a:r>
              <a:rPr sz="3500" b="1" spc="-8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OBJECIONES</a:t>
            </a:r>
            <a:endParaRPr sz="35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64985"/>
            <a:ext cx="2451735" cy="15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52</a:t>
            </a:fld>
            <a:endParaRPr spc="-25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53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429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121,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LFT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DERECHO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INFORMACIÓN</a:t>
            </a:r>
            <a:r>
              <a:rPr sz="2000" b="1" spc="-7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LOS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TRABAJADORES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este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establece</a:t>
            </a:r>
            <a:r>
              <a:rPr sz="20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45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4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para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obtener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presentó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persona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física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inconformarse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 de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 estar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 acuerdo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alguno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renglones de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 misma presentando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 ante la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Secretaría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Hacienda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Crédito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Público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través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Administración Tributaria.</a:t>
            </a:r>
            <a:endParaRPr sz="2000">
              <a:latin typeface="Carlito"/>
              <a:cs typeface="Carlito"/>
            </a:endParaRPr>
          </a:p>
          <a:p>
            <a:pPr marL="12700" marR="5715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conformidad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125</a:t>
            </a:r>
            <a:r>
              <a:rPr sz="20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Trabajo,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patrón convocará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integración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Comisión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Mixta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quien determinará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informará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generaron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durante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ejercicio.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54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4599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ART.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32,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CFF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DECLARACIONES COMPLEMENTARIAS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empresas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presentar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hasta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tres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ocasiones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declaraciones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complementarias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fiscal,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mediante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cuales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modifiquen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resultados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ejercicio,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consiguiente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trabajadores.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este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caso,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sindicato,</a:t>
            </a:r>
            <a:r>
              <a:rPr sz="20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mayoría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trabajadores,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estará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posibilidad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solicitar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ellas.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OBJECIÓN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DECLARACIÓN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ANUAL</a:t>
            </a:r>
            <a:endParaRPr sz="2000">
              <a:latin typeface="Carlito"/>
              <a:cs typeface="Carlito"/>
            </a:endParaRPr>
          </a:p>
          <a:p>
            <a:pPr marL="12700" marR="8255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5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apreciación</a:t>
            </a:r>
            <a:r>
              <a:rPr sz="20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diaria</a:t>
            </a:r>
            <a:r>
              <a:rPr sz="20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actividades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empresa,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perciben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movimiento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económico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operativo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misma,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les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facilita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comparar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está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razonablemente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apegado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realidad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por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ellos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observada.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55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33801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OBJECIÓN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DECLARACIÓN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ANUAL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advierten,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menos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dudas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razonables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irregularidades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bien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48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éste</a:t>
            </a:r>
            <a:r>
              <a:rPr sz="2000" spc="4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incurrió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4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omisiones</a:t>
            </a:r>
            <a:r>
              <a:rPr sz="2000" spc="4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afectan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4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4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48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son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partícipes,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formular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juzguen</a:t>
            </a:r>
            <a:r>
              <a:rPr sz="2000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procedentes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contenido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tal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declaración,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autoridades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fiscales competentes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efectúen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revisión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facultades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proceda,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y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vez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practicada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esta,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comuniquen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resultado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empresa,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efectos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correspondan.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56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33801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NATURALEZA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 escrito de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será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tomado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 una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denuncia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irregularidades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materia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laboral,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según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</a:t>
            </a:r>
            <a:r>
              <a:rPr sz="2000" dirty="0">
                <a:solidFill>
                  <a:srgbClr val="000099"/>
                </a:solidFill>
                <a:latin typeface="Liberation Sans Narrow"/>
                <a:cs typeface="Liberation Sans Narrow"/>
              </a:rPr>
              <a:t>°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Reglamento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Artículos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121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122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Trabajo.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Asimismo,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3</a:t>
            </a:r>
            <a:r>
              <a:rPr sz="2000" dirty="0">
                <a:solidFill>
                  <a:srgbClr val="000099"/>
                </a:solidFill>
                <a:latin typeface="Liberation Sans Narrow"/>
                <a:cs typeface="Liberation Sans Narrow"/>
              </a:rPr>
              <a:t>°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mismo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ordenamiento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dispone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procedimiento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revisión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realicen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autoridades</a:t>
            </a:r>
            <a:r>
              <a:rPr sz="2000" spc="3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fiscales</a:t>
            </a:r>
            <a:r>
              <a:rPr sz="2000" spc="3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competentes</a:t>
            </a:r>
            <a:r>
              <a:rPr sz="2000" spc="3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respecto</a:t>
            </a:r>
            <a:r>
              <a:rPr sz="2000" spc="3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3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trabajadores,</a:t>
            </a:r>
            <a:r>
              <a:rPr sz="20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4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vez</a:t>
            </a:r>
            <a:r>
              <a:rPr sz="2000" spc="4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iniciado</a:t>
            </a:r>
            <a:r>
              <a:rPr sz="20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20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concluirse</a:t>
            </a:r>
            <a:r>
              <a:rPr sz="20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efectos</a:t>
            </a:r>
            <a:r>
              <a:rPr sz="20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fiscales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4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participación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utilidades,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proceda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desistimiento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57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2769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PROCEDIMIENTO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4</a:t>
            </a:r>
            <a:r>
              <a:rPr sz="2000" dirty="0">
                <a:solidFill>
                  <a:srgbClr val="000099"/>
                </a:solidFill>
                <a:latin typeface="Liberation Sans Narrow"/>
                <a:cs typeface="Liberation Sans Narrow"/>
              </a:rPr>
              <a:t>°</a:t>
            </a:r>
            <a:r>
              <a:rPr sz="2000" spc="140" dirty="0">
                <a:solidFill>
                  <a:srgbClr val="000099"/>
                </a:solidFill>
                <a:latin typeface="Liberation Sans Narrow"/>
                <a:cs typeface="Liberation Sans Narrow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Reglamento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Artículos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121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122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señala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recibir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declaración,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declaraciones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complementarias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caso,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revisar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anexos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correspondientes,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así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formular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objeciones,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compete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ejercitarlo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al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sindicato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titular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contrato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colectivo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trabajo,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contrato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o,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caso,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mayoría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58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5818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PROCEDIMIENTO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</a:pP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Entrega</a:t>
            </a:r>
            <a:r>
              <a:rPr sz="2000" b="1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2000" b="1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b="1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b="1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0099"/>
                </a:solidFill>
                <a:latin typeface="Carlito"/>
                <a:cs typeface="Carlito"/>
              </a:rPr>
              <a:t>declaración.</a:t>
            </a:r>
            <a:endParaRPr sz="2000">
              <a:latin typeface="Carlito"/>
              <a:cs typeface="Carlito"/>
            </a:endParaRPr>
          </a:p>
          <a:p>
            <a:pPr marL="469900" marR="5080" indent="-457834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1.</a:t>
            </a:r>
            <a:r>
              <a:rPr sz="2000" spc="195" dirty="0">
                <a:solidFill>
                  <a:srgbClr val="000099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Corresponde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únicamente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patrones,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término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diez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días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contados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partir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presentación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ejercicio,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entregar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2000" spc="4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ésta;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mismo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hace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tratándose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declaraciones</a:t>
            </a:r>
            <a:r>
              <a:rPr sz="2000" spc="25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complementarias,</a:t>
            </a:r>
            <a:r>
              <a:rPr sz="2000" spc="25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posible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autoridades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fiscales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proporcionen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copia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estos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documentos.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anexos,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conformidad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disposiciones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fiscales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hubieran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presentado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patrones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Tributaria,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estarán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disposición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durante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término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30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partir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les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hubiera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entregado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declaración,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ya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sea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oficinas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autoridad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corresponda.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hace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entrega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representante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trabajadores,</a:t>
            </a:r>
            <a:r>
              <a:rPr sz="20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25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quedan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disposición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anexos</a:t>
            </a:r>
            <a:r>
              <a:rPr sz="20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correspondientes,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no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correrá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término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formular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declaración.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59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33801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PROCEDIMIENTO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recomienda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representantes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reciban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mediante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comunicación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les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dirija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y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anote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recibido.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documento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importante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porque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sirve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base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hacer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cómputo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formular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declaración.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conformidad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disposiciones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fiscales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declaraciones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ejercicio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deberán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presentarse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través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medios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electrónicos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dirección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correo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electrónico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efecto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señale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Tributaria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mediante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disposiciones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carácter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general.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3023" y="1746504"/>
            <a:ext cx="8391144" cy="96316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2043" y="601471"/>
            <a:ext cx="545782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80665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REFORMA</a:t>
            </a:r>
            <a:r>
              <a:rPr sz="2000" b="1" spc="-6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LABORAL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2021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Adición</a:t>
            </a:r>
            <a:r>
              <a:rPr sz="2000" spc="-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Frac.</a:t>
            </a:r>
            <a:r>
              <a:rPr sz="2000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VIII,</a:t>
            </a:r>
            <a:r>
              <a:rPr sz="2000" spc="-7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Art.</a:t>
            </a:r>
            <a:r>
              <a:rPr sz="2000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127,</a:t>
            </a:r>
            <a:r>
              <a:rPr sz="2000" spc="-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2043" y="3040507"/>
            <a:ext cx="389445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Adición</a:t>
            </a:r>
            <a:r>
              <a:rPr sz="2000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último</a:t>
            </a:r>
            <a:r>
              <a:rPr sz="2000" spc="-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3399"/>
                </a:solidFill>
                <a:latin typeface="Carlito"/>
                <a:cs typeface="Carlito"/>
              </a:rPr>
              <a:t>párrafo</a:t>
            </a:r>
            <a:r>
              <a:rPr sz="2000" spc="-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Art.</a:t>
            </a:r>
            <a:r>
              <a:rPr sz="2000" spc="-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41,</a:t>
            </a:r>
            <a:r>
              <a:rPr sz="2000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71727" y="3715511"/>
            <a:ext cx="7967472" cy="216560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6</a:t>
            </a:fld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PROCEDIMIENTO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endParaRPr sz="2000">
              <a:latin typeface="Carlito"/>
              <a:cs typeface="Carlito"/>
            </a:endParaRPr>
          </a:p>
          <a:p>
            <a:pPr marL="467359" marR="6350" indent="-455295" algn="just">
              <a:lnSpc>
                <a:spcPct val="100000"/>
              </a:lnSpc>
              <a:buAutoNum type="arabicPeriod" startAt="2"/>
              <a:tabLst>
                <a:tab pos="4699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tenga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uno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varios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establecimientos,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plantas, 	sucursales,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agencias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otra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forma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semejante,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tendrá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obligación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entregar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representantes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centro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trabajo,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copia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 declaración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ejercicio.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 que en la empresa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existan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varios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sindicatos,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cualquiera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ellos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puede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formular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el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Tributaria.</a:t>
            </a:r>
            <a:endParaRPr sz="2000">
              <a:latin typeface="Carlito"/>
              <a:cs typeface="Carlito"/>
            </a:endParaRPr>
          </a:p>
          <a:p>
            <a:pPr marL="467359" marR="5080" indent="-455295" algn="just">
              <a:lnSpc>
                <a:spcPct val="100000"/>
              </a:lnSpc>
              <a:spcBef>
                <a:spcPts val="5"/>
              </a:spcBef>
              <a:buAutoNum type="arabicPeriod" startAt="2"/>
              <a:tabLst>
                <a:tab pos="4699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trabajadores,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titulares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derecho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participar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utilidades,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tienen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conocer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datos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contenidos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declaración,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principalmente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acumulados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deducciones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hizo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1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para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determinar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monto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les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corresponde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que,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caso,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puedan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inconformarse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Tributaria,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podrán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solicitar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explicaciones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autoridades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fiscales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información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contenida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ésta.</a:t>
            </a:r>
            <a:endParaRPr sz="2000">
              <a:latin typeface="Carlito"/>
              <a:cs typeface="Carlito"/>
            </a:endParaRPr>
          </a:p>
          <a:p>
            <a:pPr marL="525780" indent="-513080" algn="just">
              <a:lnSpc>
                <a:spcPct val="100000"/>
              </a:lnSpc>
              <a:buAutoNum type="arabicPeriod" startAt="2"/>
              <a:tabLst>
                <a:tab pos="52578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patrones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están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obligados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permitir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acceso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09547" y="5784291"/>
            <a:ext cx="628713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75615" algn="l"/>
                <a:tab pos="1214755" algn="l"/>
                <a:tab pos="1645920" algn="l"/>
                <a:tab pos="3092450" algn="l"/>
                <a:tab pos="3656329" algn="l"/>
                <a:tab pos="4728210" algn="l"/>
                <a:tab pos="5159375" algn="l"/>
                <a:tab pos="5813425" algn="l"/>
              </a:tabLst>
            </a:pP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libros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contabilidad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sirvieron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base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09547" y="6088786"/>
            <a:ext cx="63760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423670" algn="l"/>
                <a:tab pos="1815464" algn="l"/>
                <a:tab pos="2368550" algn="l"/>
                <a:tab pos="2760345" algn="l"/>
                <a:tab pos="3728085" algn="l"/>
                <a:tab pos="4799965" algn="l"/>
                <a:tab pos="6182360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declaración,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ya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revisión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compete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únicamente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43241" y="5784291"/>
            <a:ext cx="1330960" cy="851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85215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formular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endParaRPr sz="2000">
              <a:latin typeface="Carlito"/>
              <a:cs typeface="Carlito"/>
            </a:endParaRPr>
          </a:p>
          <a:p>
            <a:pPr marL="88900">
              <a:lnSpc>
                <a:spcPct val="100000"/>
              </a:lnSpc>
              <a:tabLst>
                <a:tab pos="1056005" algn="l"/>
              </a:tabLst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	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endParaRPr sz="2000">
              <a:latin typeface="Carlito"/>
              <a:cs typeface="Carlito"/>
            </a:endParaRPr>
          </a:p>
          <a:p>
            <a:pPr marR="124460" algn="r">
              <a:lnSpc>
                <a:spcPct val="100000"/>
              </a:lnSpc>
              <a:spcBef>
                <a:spcPts val="260"/>
              </a:spcBef>
            </a:pPr>
            <a:r>
              <a:rPr sz="1200" spc="-25" dirty="0">
                <a:solidFill>
                  <a:srgbClr val="888888"/>
                </a:solidFill>
                <a:latin typeface="Carlito"/>
                <a:cs typeface="Carlito"/>
              </a:rPr>
              <a:t>60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84147" y="6303060"/>
            <a:ext cx="449707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000" spc="-15" baseline="-19444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3000" spc="15" baseline="-1944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3000" spc="-15" baseline="-19444" dirty="0">
                <a:solidFill>
                  <a:srgbClr val="000099"/>
                </a:solidFill>
                <a:latin typeface="Carlito"/>
                <a:cs typeface="Carlito"/>
              </a:rPr>
              <a:t>Tributaria.</a:t>
            </a:r>
            <a:r>
              <a:rPr sz="3000" spc="172" baseline="-1944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lang="es-MX" sz="800" dirty="0">
                <a:latin typeface="Carlito"/>
                <a:cs typeface="Carlito"/>
              </a:rPr>
              <a:t>PTU 2025</a:t>
            </a:r>
            <a:endParaRPr sz="8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61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1855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PROCEDIMIENTO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endParaRPr sz="2000">
              <a:latin typeface="Carlito"/>
              <a:cs typeface="Carlito"/>
            </a:endParaRPr>
          </a:p>
          <a:p>
            <a:pPr marL="469900" marR="5080" indent="-457834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5.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datos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contenidos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anexos</a:t>
            </a:r>
            <a:r>
              <a:rPr sz="2000" spc="2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son</a:t>
            </a:r>
            <a:r>
              <a:rPr sz="20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carácter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fiscal,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25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consiguiente,</a:t>
            </a:r>
            <a:r>
              <a:rPr sz="20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2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deberán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darlos</a:t>
            </a:r>
            <a:r>
              <a:rPr sz="2000" spc="25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conocer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a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terceras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personas,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pues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así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incurren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responsabilidad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legal.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62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4599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TIEMPO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TIEMPO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122,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segundo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párrafo,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 marR="762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proceda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cumplirse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siguientes requisitos: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Presentar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inconformidad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60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hábiles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siguientes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haya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entregado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declaración,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autoridades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fiscales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razones</a:t>
            </a:r>
            <a:r>
              <a:rPr sz="2000" spc="26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competencia</a:t>
            </a:r>
            <a:r>
              <a:rPr sz="2000" spc="25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les</a:t>
            </a:r>
            <a:r>
              <a:rPr sz="2000" spc="2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corresponda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intervenir,</a:t>
            </a:r>
            <a:r>
              <a:rPr sz="2000" spc="4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debiéndose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tener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presente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4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mientras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patrón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entregue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completa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correrá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plazo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menciona.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63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4904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TIEMPO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122,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segundo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párrafo,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reunir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siguientes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características:</a:t>
            </a:r>
            <a:endParaRPr sz="2000">
              <a:latin typeface="Carlito"/>
              <a:cs typeface="Carlito"/>
            </a:endParaRPr>
          </a:p>
          <a:p>
            <a:pPr marL="355600" marR="6985" indent="-343535" algn="just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orden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numérico,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mencionarán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renglones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específicos</a:t>
            </a:r>
            <a:r>
              <a:rPr sz="2000" spc="4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ingresos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4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4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deducciones,</a:t>
            </a:r>
            <a:r>
              <a:rPr sz="2000" spc="4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cuyo</a:t>
            </a:r>
            <a:r>
              <a:rPr sz="2000" spc="4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monto,</a:t>
            </a:r>
            <a:r>
              <a:rPr sz="2000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aplicación</a:t>
            </a:r>
            <a:r>
              <a:rPr sz="2000" spc="4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o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tratamiento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estén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conformes.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harán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forma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global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sumas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generales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contenidas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declaración,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tales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total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ingresos,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total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deducciones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fiscal.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64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4904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TIEMPO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Art.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122,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segundo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párrafo,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reunir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siguientes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características: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Deberán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señalarse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precisión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partidas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renglones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objetan,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conforme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identificación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numérica</a:t>
            </a:r>
            <a:r>
              <a:rPr sz="20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100" dirty="0">
                <a:solidFill>
                  <a:srgbClr val="000099"/>
                </a:solidFill>
                <a:latin typeface="Liberation Sans Narrow"/>
                <a:cs typeface="Liberation Sans Narrow"/>
              </a:rPr>
              <a:t>“mecánica</a:t>
            </a:r>
            <a:r>
              <a:rPr sz="2000" spc="180" dirty="0">
                <a:solidFill>
                  <a:srgbClr val="000099"/>
                </a:solidFill>
                <a:latin typeface="Liberation Sans Narrow"/>
                <a:cs typeface="Liberation Sans Narrow"/>
              </a:rPr>
              <a:t>  </a:t>
            </a:r>
            <a:r>
              <a:rPr sz="2000" spc="95" dirty="0">
                <a:solidFill>
                  <a:srgbClr val="000099"/>
                </a:solidFill>
                <a:latin typeface="Liberation Sans Narrow"/>
                <a:cs typeface="Liberation Sans Narrow"/>
              </a:rPr>
              <a:t>operacional”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contenida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declaración,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mencionando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razones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que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3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apoyan</a:t>
            </a:r>
            <a:r>
              <a:rPr sz="20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objetarlas,</a:t>
            </a:r>
            <a:r>
              <a:rPr sz="20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conocimiento</a:t>
            </a:r>
            <a:r>
              <a:rPr sz="20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tengan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particularidades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operativas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situaciones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esenciales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hayan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observado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4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consideren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anomalías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o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irregularidades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comportamiento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dicha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empresa.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65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5818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TIEMPO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reunir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siguientes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características:</a:t>
            </a:r>
            <a:endParaRPr sz="2000">
              <a:latin typeface="Carlito"/>
              <a:cs typeface="Carlito"/>
            </a:endParaRPr>
          </a:p>
          <a:p>
            <a:pPr marL="354330" marR="5080" indent="-34226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alguna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deficiencia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incurrida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forma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fondo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objeciones,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administrativa</a:t>
            </a:r>
            <a:r>
              <a:rPr sz="2000" spc="45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competente</a:t>
            </a:r>
            <a:r>
              <a:rPr sz="2000" spc="45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Tributaria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les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solicita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cumplan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requisitos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señalado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presente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capítulo,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término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treinta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hábiles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3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partir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notificación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requerimiento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información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documentación,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representantes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deberán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presentar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correcciones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elementos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sean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necesarios</a:t>
            </a:r>
            <a:r>
              <a:rPr sz="2000" spc="1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para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subsanar</a:t>
            </a:r>
            <a:r>
              <a:rPr sz="20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fallas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específicamente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les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fueren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señaladas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citada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dependencia.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 caso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dar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cumplimiento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anterior,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efectuará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un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segundo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requerimiento,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otorgándose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plazo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15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hábiles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contados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a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partir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notificación.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dar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cumplimiento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segundo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requerimiento,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notificará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admisión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promoventes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plazo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30 	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hábiles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siguientes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último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66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1345" cy="5895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TIEMPO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Datos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identificación:</a:t>
            </a:r>
            <a:endParaRPr sz="2000">
              <a:latin typeface="Carlito"/>
              <a:cs typeface="Carlito"/>
            </a:endParaRPr>
          </a:p>
          <a:p>
            <a:pPr marL="354330" marR="5715" indent="-34226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1900" b="1" dirty="0">
                <a:solidFill>
                  <a:srgbClr val="000099"/>
                </a:solidFill>
                <a:latin typeface="Carlito"/>
                <a:cs typeface="Carlito"/>
              </a:rPr>
              <a:t>Autoridad</a:t>
            </a:r>
            <a:r>
              <a:rPr sz="1900" b="1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000099"/>
                </a:solidFill>
                <a:latin typeface="Carlito"/>
                <a:cs typeface="Carlito"/>
              </a:rPr>
              <a:t>fiscal.</a:t>
            </a:r>
            <a:r>
              <a:rPr sz="1900" b="1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19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señalar</a:t>
            </a:r>
            <a:r>
              <a:rPr sz="19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nombre</a:t>
            </a:r>
            <a:r>
              <a:rPr sz="19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dirección</a:t>
            </a:r>
            <a:r>
              <a:rPr sz="19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2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autoridad</a:t>
            </a:r>
            <a:r>
              <a:rPr sz="19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fiscal</a:t>
            </a:r>
            <a:r>
              <a:rPr sz="19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50" dirty="0">
                <a:solidFill>
                  <a:srgbClr val="000099"/>
                </a:solidFill>
                <a:latin typeface="Carlito"/>
                <a:cs typeface="Carlito"/>
              </a:rPr>
              <a:t>a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cuya</a:t>
            </a:r>
            <a:r>
              <a:rPr sz="1900" spc="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jurisdicción</a:t>
            </a:r>
            <a:r>
              <a:rPr sz="19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19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competencia</a:t>
            </a:r>
            <a:r>
              <a:rPr sz="19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corresponda</a:t>
            </a:r>
            <a:r>
              <a:rPr sz="19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10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1900" spc="1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900" spc="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efecto</a:t>
            </a:r>
            <a:r>
              <a:rPr sz="1900" spc="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del 	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impuesto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19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renta.</a:t>
            </a:r>
            <a:endParaRPr sz="1900">
              <a:latin typeface="Carlito"/>
              <a:cs typeface="Carlito"/>
            </a:endParaRPr>
          </a:p>
          <a:p>
            <a:pPr marL="354330" marR="5080" indent="-34226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1900" b="1" dirty="0">
                <a:solidFill>
                  <a:srgbClr val="000099"/>
                </a:solidFill>
                <a:latin typeface="Carlito"/>
                <a:cs typeface="Carlito"/>
              </a:rPr>
              <a:t>Representación</a:t>
            </a:r>
            <a:r>
              <a:rPr sz="1900" b="1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000099"/>
                </a:solidFill>
                <a:latin typeface="Carlito"/>
                <a:cs typeface="Carlito"/>
              </a:rPr>
              <a:t>sindical.</a:t>
            </a:r>
            <a:r>
              <a:rPr sz="1900" b="1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sindicatos</a:t>
            </a:r>
            <a:r>
              <a:rPr sz="19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deben</a:t>
            </a:r>
            <a:r>
              <a:rPr sz="19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acreditar,</a:t>
            </a:r>
            <a:r>
              <a:rPr sz="19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primer</a:t>
            </a:r>
            <a:r>
              <a:rPr sz="19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lugar,</a:t>
            </a:r>
            <a:r>
              <a:rPr sz="19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que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son</a:t>
            </a:r>
            <a:r>
              <a:rPr sz="1900" spc="3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titulares</a:t>
            </a:r>
            <a:r>
              <a:rPr sz="19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3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contrato</a:t>
            </a:r>
            <a:r>
              <a:rPr sz="1900" spc="3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colectivo</a:t>
            </a:r>
            <a:r>
              <a:rPr sz="19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19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1900" spc="3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contrato-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1900" spc="3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1900" spc="3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la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mediante</a:t>
            </a:r>
            <a:r>
              <a:rPr sz="19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documento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relativo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vigente</a:t>
            </a:r>
            <a:r>
              <a:rPr sz="19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momento</a:t>
            </a:r>
            <a:r>
              <a:rPr sz="19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de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presentar</a:t>
            </a:r>
            <a:r>
              <a:rPr sz="19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objeciones;</a:t>
            </a:r>
            <a:r>
              <a:rPr sz="19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y,</a:t>
            </a:r>
            <a:r>
              <a:rPr sz="19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segundo,</a:t>
            </a:r>
            <a:r>
              <a:rPr sz="19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representante</a:t>
            </a:r>
            <a:r>
              <a:rPr sz="19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19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representantes</a:t>
            </a:r>
            <a:r>
              <a:rPr sz="19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del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sindicato</a:t>
            </a:r>
            <a:r>
              <a:rPr sz="19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inconforme</a:t>
            </a:r>
            <a:r>
              <a:rPr sz="19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deben</a:t>
            </a:r>
            <a:r>
              <a:rPr sz="19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acreditar</a:t>
            </a:r>
            <a:r>
              <a:rPr sz="19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19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personalidad</a:t>
            </a:r>
            <a:r>
              <a:rPr sz="19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19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tales,</a:t>
            </a:r>
            <a:r>
              <a:rPr sz="19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mediante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documento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establezca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firmantes</a:t>
            </a:r>
            <a:r>
              <a:rPr sz="19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son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miembros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del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comité</a:t>
            </a:r>
            <a:r>
              <a:rPr sz="1900" spc="19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ejecutivo</a:t>
            </a:r>
            <a:r>
              <a:rPr sz="19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central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sindicato.</a:t>
            </a:r>
            <a:r>
              <a:rPr sz="19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documento</a:t>
            </a:r>
            <a:r>
              <a:rPr sz="19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debe</a:t>
            </a:r>
            <a:r>
              <a:rPr sz="1900" spc="19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contener</a:t>
            </a:r>
            <a:r>
              <a:rPr sz="1900" spc="20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la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certificación</a:t>
            </a:r>
            <a:r>
              <a:rPr sz="1900" spc="2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2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2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autoridades</a:t>
            </a:r>
            <a:r>
              <a:rPr sz="1900" spc="2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federales</a:t>
            </a:r>
            <a:r>
              <a:rPr sz="1900" spc="2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1900" spc="2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locales</a:t>
            </a:r>
            <a:r>
              <a:rPr sz="1900" spc="24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24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trabajo,</a:t>
            </a:r>
            <a:r>
              <a:rPr sz="1900" spc="23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según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corresponda,</a:t>
            </a:r>
            <a:r>
              <a:rPr sz="19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así</a:t>
            </a:r>
            <a:r>
              <a:rPr sz="19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19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constancia</a:t>
            </a:r>
            <a:r>
              <a:rPr sz="19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que,</a:t>
            </a:r>
            <a:r>
              <a:rPr sz="19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tanto</a:t>
            </a:r>
            <a:r>
              <a:rPr sz="19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sindicato</a:t>
            </a:r>
            <a:r>
              <a:rPr sz="19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19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19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comité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ejecutivo,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fueron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debidamente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inscritos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registro</a:t>
            </a:r>
            <a:r>
              <a:rPr sz="19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asociaciones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existente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seno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autoridades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laborales,</a:t>
            </a:r>
            <a:r>
              <a:rPr sz="19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conforme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19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artículos</a:t>
            </a:r>
            <a:r>
              <a:rPr sz="19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365,</a:t>
            </a:r>
            <a:r>
              <a:rPr sz="19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368</a:t>
            </a:r>
            <a:r>
              <a:rPr sz="19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377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19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Trabajo.</a:t>
            </a:r>
            <a:endParaRPr sz="19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67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50266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REQUISITOS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TIEMPO</a:t>
            </a:r>
            <a:r>
              <a:rPr sz="2000" b="1" spc="-2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FORMA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Datos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identificación:</a:t>
            </a:r>
            <a:endParaRPr sz="2000">
              <a:latin typeface="Carlito"/>
              <a:cs typeface="Carlito"/>
            </a:endParaRPr>
          </a:p>
          <a:p>
            <a:pPr marL="354330" marR="5080" indent="-34226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1900" b="1" dirty="0">
                <a:solidFill>
                  <a:srgbClr val="000099"/>
                </a:solidFill>
                <a:latin typeface="Carlito"/>
                <a:cs typeface="Carlito"/>
              </a:rPr>
              <a:t>Mayoría</a:t>
            </a:r>
            <a:r>
              <a:rPr sz="1900" b="1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b="1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000099"/>
                </a:solidFill>
                <a:latin typeface="Carlito"/>
                <a:cs typeface="Carlito"/>
              </a:rPr>
              <a:t>trabajadores.</a:t>
            </a:r>
            <a:r>
              <a:rPr sz="1900" b="1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caso</a:t>
            </a:r>
            <a:r>
              <a:rPr sz="19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19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existir</a:t>
            </a:r>
            <a:r>
              <a:rPr sz="19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sindicato,</a:t>
            </a:r>
            <a:r>
              <a:rPr sz="19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mayoría</a:t>
            </a:r>
            <a:r>
              <a:rPr sz="19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los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19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podrán</a:t>
            </a:r>
            <a:r>
              <a:rPr sz="19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presentar</a:t>
            </a:r>
            <a:r>
              <a:rPr sz="19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19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objeciones</a:t>
            </a:r>
            <a:r>
              <a:rPr sz="19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19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autoridades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fiscales</a:t>
            </a:r>
            <a:r>
              <a:rPr sz="19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competentes.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9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tal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fin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deberán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cumplir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19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19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dispuesto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endParaRPr sz="1900">
              <a:latin typeface="Carlito"/>
              <a:cs typeface="Carlito"/>
            </a:endParaRPr>
          </a:p>
          <a:p>
            <a:pPr marL="354330" marR="5080" indent="-34226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5</a:t>
            </a:r>
            <a:r>
              <a:rPr sz="1900" dirty="0">
                <a:solidFill>
                  <a:srgbClr val="000099"/>
                </a:solidFill>
                <a:latin typeface="Liberation Sans Narrow"/>
                <a:cs typeface="Liberation Sans Narrow"/>
              </a:rPr>
              <a:t>°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.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Reglamento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Artículos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121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122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1900" spc="1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Trabajo,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el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cual</a:t>
            </a:r>
            <a:r>
              <a:rPr sz="19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establece</a:t>
            </a:r>
            <a:r>
              <a:rPr sz="19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que,</a:t>
            </a:r>
            <a:r>
              <a:rPr sz="19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acreditar</a:t>
            </a:r>
            <a:r>
              <a:rPr sz="19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mayoría</a:t>
            </a:r>
            <a:r>
              <a:rPr sz="19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trabajadores,</a:t>
            </a:r>
            <a:r>
              <a:rPr sz="19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mismos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deberán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solicitar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 la</a:t>
            </a:r>
            <a:r>
              <a:rPr sz="19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autoridad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trabajo competente,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realizar</a:t>
            </a:r>
            <a:r>
              <a:rPr sz="19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inspección 	extraordinaria,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bien,</a:t>
            </a:r>
            <a:r>
              <a:rPr sz="19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diligencias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consideren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pertinentes</a:t>
            </a:r>
            <a:r>
              <a:rPr sz="19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9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constatar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número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cuenta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centro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trabajo,</a:t>
            </a:r>
            <a:r>
              <a:rPr sz="19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mediante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19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libre</a:t>
            </a:r>
            <a:r>
              <a:rPr sz="19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19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especifique</a:t>
            </a:r>
            <a:r>
              <a:rPr sz="19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nombre,</a:t>
            </a:r>
            <a:r>
              <a:rPr sz="19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denominación</a:t>
            </a:r>
            <a:r>
              <a:rPr sz="19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19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razón</a:t>
            </a:r>
            <a:r>
              <a:rPr sz="19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social</a:t>
            </a:r>
            <a:r>
              <a:rPr sz="19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50" dirty="0">
                <a:solidFill>
                  <a:srgbClr val="000099"/>
                </a:solidFill>
                <a:latin typeface="Carlito"/>
                <a:cs typeface="Carlito"/>
              </a:rPr>
              <a:t>y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domicilio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centro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trabajo,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así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1900" spc="20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domicilio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oír</a:t>
            </a:r>
            <a:r>
              <a:rPr sz="1900" spc="2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20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recibir 	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notificaciones,</a:t>
            </a:r>
            <a:r>
              <a:rPr sz="1900" spc="2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adjuntado</a:t>
            </a:r>
            <a:r>
              <a:rPr sz="1900" spc="2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1900" spc="2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listado</a:t>
            </a:r>
            <a:r>
              <a:rPr sz="1900" spc="2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1900" spc="2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2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2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conste</a:t>
            </a:r>
            <a:r>
              <a:rPr sz="1900" spc="2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2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número</a:t>
            </a:r>
            <a:r>
              <a:rPr sz="1900" spc="2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1900" spc="-25" dirty="0">
                <a:solidFill>
                  <a:srgbClr val="000099"/>
                </a:solidFill>
                <a:latin typeface="Carlito"/>
                <a:cs typeface="Carlito"/>
              </a:rPr>
              <a:t>de 	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trabajadores,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nombre</a:t>
            </a:r>
            <a:r>
              <a:rPr sz="19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uno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19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ellos</a:t>
            </a:r>
            <a:r>
              <a:rPr sz="19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19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puesto</a:t>
            </a:r>
            <a:r>
              <a:rPr sz="19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19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1900" spc="-10" dirty="0">
                <a:solidFill>
                  <a:srgbClr val="000099"/>
                </a:solidFill>
                <a:latin typeface="Carlito"/>
                <a:cs typeface="Carlito"/>
              </a:rPr>
              <a:t>desempeñan.</a:t>
            </a:r>
            <a:endParaRPr sz="19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68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4599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DOCUMENTOS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DEBEN</a:t>
            </a:r>
            <a:r>
              <a:rPr sz="2000" b="1" spc="-1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PRESENTARSE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presentará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original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tres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copias,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siguientes</a:t>
            </a:r>
            <a:r>
              <a:rPr sz="2000" spc="-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documentos:</a:t>
            </a:r>
            <a:endParaRPr sz="2000">
              <a:latin typeface="Carlito"/>
              <a:cs typeface="Carlito"/>
            </a:endParaRPr>
          </a:p>
          <a:p>
            <a:pPr marL="355600" marR="6350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contrato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colectivo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contrato-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vigente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bien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documento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acredite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promovente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administrador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último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(solo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sindicatos).</a:t>
            </a:r>
            <a:endParaRPr sz="2000">
              <a:latin typeface="Carlito"/>
              <a:cs typeface="Carlito"/>
            </a:endParaRPr>
          </a:p>
          <a:p>
            <a:pPr marL="355600" marR="6985" indent="-34353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Constancia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autorizada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expedida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autoridad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competente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acredite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representación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sindicato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1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representantes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mayoría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trabajadores.</a:t>
            </a:r>
            <a:endParaRPr sz="2000">
              <a:latin typeface="Carlito"/>
              <a:cs typeface="Carlito"/>
            </a:endParaRPr>
          </a:p>
          <a:p>
            <a:pPr marL="355600" marR="8255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identificación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oficial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Secretario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General</a:t>
            </a:r>
            <a:r>
              <a:rPr sz="2000" spc="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Sindicato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persona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personas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firman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objeciones.</a:t>
            </a:r>
            <a:endParaRPr sz="2000">
              <a:latin typeface="Carlito"/>
              <a:cs typeface="Carlito"/>
            </a:endParaRPr>
          </a:p>
          <a:p>
            <a:pPr marL="355600" indent="-342900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Copia</a:t>
            </a:r>
            <a:r>
              <a:rPr sz="2000" spc="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ejercicio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declaración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complementaria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y,</a:t>
            </a:r>
            <a:endParaRPr sz="2000">
              <a:latin typeface="Carlito"/>
              <a:cs typeface="Carlito"/>
            </a:endParaRPr>
          </a:p>
          <a:p>
            <a:pPr marL="35560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caso,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constancia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entrega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representantes.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69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5513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AUTORIDAD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COMPETENTE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ANTE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PRESENTAN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OBJECIONES</a:t>
            </a:r>
            <a:endParaRPr sz="2000">
              <a:latin typeface="Carlito"/>
              <a:cs typeface="Carlito"/>
            </a:endParaRPr>
          </a:p>
          <a:p>
            <a:pPr marL="12700" marR="447675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</a:t>
            </a:r>
            <a:r>
              <a:rPr sz="2000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presentarse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siguientes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unidades</a:t>
            </a:r>
            <a:r>
              <a:rPr sz="2000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administrativas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Tributaria: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240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General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Grandes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Contribuyentes.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trate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sujetos</a:t>
            </a:r>
            <a:r>
              <a:rPr sz="2000" spc="3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4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entidades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4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ubiquen</a:t>
            </a:r>
            <a:r>
              <a:rPr sz="2000" spc="4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cualquiera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4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supuestos</a:t>
            </a:r>
            <a:r>
              <a:rPr sz="2000" spc="40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28,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apartado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B,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4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nuevo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Reglamento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Interior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Tributaria,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publicado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Diario</a:t>
            </a:r>
            <a:r>
              <a:rPr sz="2000" spc="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Oficial</a:t>
            </a:r>
            <a:r>
              <a:rPr sz="2000" spc="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Federación</a:t>
            </a:r>
            <a:r>
              <a:rPr sz="2000" spc="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24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agosto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2015</a:t>
            </a:r>
            <a:r>
              <a:rPr sz="2000" spc="2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vigor,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partir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22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noviembre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2015.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General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Hidrocarburos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spc="48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trate</a:t>
            </a:r>
            <a:r>
              <a:rPr sz="2000" spc="4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sujetos</a:t>
            </a:r>
            <a:r>
              <a:rPr sz="2000" spc="4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y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entidades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comprendidos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apartado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B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30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citado Reglamento.</a:t>
            </a:r>
            <a:endParaRPr sz="2000">
              <a:latin typeface="Carlito"/>
              <a:cs typeface="Carlito"/>
            </a:endParaRPr>
          </a:p>
          <a:p>
            <a:pPr marL="355600" marR="8255" indent="-34353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Desconcentrada</a:t>
            </a:r>
            <a:r>
              <a:rPr sz="2000" spc="10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Auditoría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cuando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corresponda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jurisdiccionalmente</a:t>
            </a:r>
            <a:r>
              <a:rPr sz="2000" spc="2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domicilio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empresa,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2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29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casos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empresas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no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encuentren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comprendidas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supuestos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anteriores.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3897" y="544449"/>
            <a:ext cx="8186420" cy="1245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735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CRITERIO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AUTORIDAD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Guía</a:t>
            </a:r>
            <a:r>
              <a:rPr sz="2000" b="1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para</a:t>
            </a:r>
            <a:r>
              <a:rPr sz="2000" b="1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cumplir</a:t>
            </a:r>
            <a:r>
              <a:rPr sz="2000" b="1" spc="-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con</a:t>
            </a:r>
            <a:r>
              <a:rPr sz="2000" b="1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b="1" spc="-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3399"/>
                </a:solidFill>
                <a:latin typeface="Carlito"/>
                <a:cs typeface="Carlito"/>
              </a:rPr>
              <a:t>obligaciones</a:t>
            </a:r>
            <a:r>
              <a:rPr sz="2000" b="1" spc="-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b="1" spc="-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materia</a:t>
            </a:r>
            <a:r>
              <a:rPr sz="2000" b="1" spc="-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-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reparto</a:t>
            </a:r>
            <a:r>
              <a:rPr sz="2000" b="1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-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3399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Frac.</a:t>
            </a:r>
            <a:r>
              <a:rPr sz="2000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65" dirty="0">
                <a:solidFill>
                  <a:srgbClr val="003399"/>
                </a:solidFill>
                <a:latin typeface="Carlito"/>
                <a:cs typeface="Carlito"/>
              </a:rPr>
              <a:t>IV.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Alcances</a:t>
            </a:r>
            <a:r>
              <a:rPr sz="2000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-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aplicación</a:t>
            </a:r>
            <a:r>
              <a:rPr sz="2000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-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adición</a:t>
            </a:r>
            <a:r>
              <a:rPr sz="2000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-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Frac.</a:t>
            </a:r>
            <a:r>
              <a:rPr sz="2000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VIII</a:t>
            </a:r>
            <a:r>
              <a:rPr sz="2000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al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Art.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127,</a:t>
            </a:r>
            <a:r>
              <a:rPr sz="2000" spc="-7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2311" y="2101595"/>
            <a:ext cx="6542532" cy="162915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2311" y="3822191"/>
            <a:ext cx="6438899" cy="2010156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70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429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AUTORIDAD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COMPETENTE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ANTE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QUE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SE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PRESENTAN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LAS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 OBJECIONES</a:t>
            </a:r>
            <a:endParaRPr sz="2000">
              <a:latin typeface="Carlito"/>
              <a:cs typeface="Carlito"/>
            </a:endParaRPr>
          </a:p>
          <a:p>
            <a:pPr marL="12700" marR="448309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</a:t>
            </a:r>
            <a:r>
              <a:rPr sz="2000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presentarse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siguientes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unidades</a:t>
            </a:r>
            <a:r>
              <a:rPr sz="2000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administrativas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del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Servicio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Administración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Tributaria: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240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2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sindicato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mayoría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2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</a:t>
            </a:r>
            <a:r>
              <a:rPr sz="2000" spc="20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tuvieran</a:t>
            </a:r>
            <a:r>
              <a:rPr sz="2000" spc="2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su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domicilio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población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distinta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3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lugar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resida</a:t>
            </a:r>
            <a:r>
              <a:rPr sz="2000" spc="3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autoridad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fiscal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competente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 no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pudiesen presentar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directamente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ante</a:t>
            </a:r>
            <a:r>
              <a:rPr sz="2000" spc="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dichas</a:t>
            </a:r>
            <a:r>
              <a:rPr sz="2000" spc="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autoridades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sus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objeciones,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podrán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enviar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escrito,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término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ley,</a:t>
            </a:r>
            <a:r>
              <a:rPr sz="2000" spc="3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por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correo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certificado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-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acuse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recibo.</a:t>
            </a:r>
            <a:endParaRPr sz="2000">
              <a:latin typeface="Carlito"/>
              <a:cs typeface="Carlito"/>
            </a:endParaRPr>
          </a:p>
          <a:p>
            <a:pPr marL="355600" marR="8255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estos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casos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tendrá</a:t>
            </a:r>
            <a:r>
              <a:rPr sz="2000" spc="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como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fecha</a:t>
            </a:r>
            <a:r>
              <a:rPr sz="2000" spc="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presentación</a:t>
            </a:r>
            <a:r>
              <a:rPr sz="2000" spc="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documento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día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haga</a:t>
            </a:r>
            <a:r>
              <a:rPr sz="2000" spc="-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entrega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oficina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correos.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71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ADMISIÓN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ESCRITO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OBJECIONES</a:t>
            </a:r>
            <a:endParaRPr sz="2000">
              <a:latin typeface="Carlito"/>
              <a:cs typeface="Carlito"/>
            </a:endParaRPr>
          </a:p>
          <a:p>
            <a:pPr marL="12700" marR="635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vez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recibidas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las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objeciones,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siempre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cumplan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3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requisitos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formales,</a:t>
            </a:r>
            <a:r>
              <a:rPr sz="2000" spc="2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administrativa</a:t>
            </a:r>
            <a:r>
              <a:rPr sz="2000" spc="2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competente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comunicará</a:t>
            </a:r>
            <a:r>
              <a:rPr sz="20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por</a:t>
            </a:r>
            <a:r>
              <a:rPr sz="20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2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2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sobre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admisión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inconformidad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dentro</a:t>
            </a:r>
            <a:r>
              <a:rPr sz="2000" spc="10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</a:t>
            </a:r>
            <a:r>
              <a:rPr sz="2000" spc="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plazo</a:t>
            </a:r>
            <a:r>
              <a:rPr sz="2000" spc="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30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días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hábiles.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REVISIÓN</a:t>
            </a:r>
            <a:r>
              <a:rPr sz="2000" b="1" spc="-8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FISCAL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conformidad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</a:t>
            </a:r>
            <a:r>
              <a:rPr sz="2000" spc="4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dispuesto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artículo</a:t>
            </a:r>
            <a:r>
              <a:rPr sz="2000" spc="43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121,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fracción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II,</a:t>
            </a:r>
            <a:r>
              <a:rPr sz="2000" spc="4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4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Ley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Federal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unidad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administrativa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competente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deberá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responder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por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escrito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</a:t>
            </a:r>
            <a:r>
              <a:rPr sz="2000" spc="1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sindicato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titular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del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Reparto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utilidades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27</a:t>
            </a:r>
            <a:r>
              <a:rPr sz="2000" spc="1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contrato</a:t>
            </a:r>
            <a:r>
              <a:rPr sz="2000" spc="1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colectivo</a:t>
            </a:r>
            <a:r>
              <a:rPr sz="2000" spc="1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</a:t>
            </a:r>
            <a:r>
              <a:rPr sz="2000" spc="114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mayoría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9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4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empresa,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respecto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cada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4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las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observaciones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juzguen</a:t>
            </a:r>
            <a:r>
              <a:rPr sz="2000" spc="31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convenientes,</a:t>
            </a:r>
            <a:r>
              <a:rPr sz="2000" spc="32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vez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15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concluyan</a:t>
            </a:r>
            <a:r>
              <a:rPr sz="2000" spc="320" dirty="0">
                <a:solidFill>
                  <a:srgbClr val="000099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los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procedimientos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fiscalización</a:t>
            </a:r>
            <a:r>
              <a:rPr sz="2000" spc="35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3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acuerdo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34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plazos</a:t>
            </a:r>
            <a:r>
              <a:rPr sz="2000" spc="3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que</a:t>
            </a:r>
            <a:r>
              <a:rPr sz="2000" spc="36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establece</a:t>
            </a:r>
            <a:r>
              <a:rPr sz="2000" spc="3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el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Código</a:t>
            </a:r>
            <a:r>
              <a:rPr sz="2000" spc="-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Fiscal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Federación.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74798" y="4897882"/>
            <a:ext cx="6455410" cy="559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PTU</a:t>
            </a:r>
            <a:r>
              <a:rPr sz="3500" b="1" spc="-5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Y</a:t>
            </a:r>
            <a:r>
              <a:rPr sz="3500" b="1" spc="-7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SU</a:t>
            </a:r>
            <a:r>
              <a:rPr sz="3500" b="1" spc="-5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dirty="0">
                <a:solidFill>
                  <a:srgbClr val="1F487C"/>
                </a:solidFill>
                <a:latin typeface="Carlito"/>
                <a:cs typeface="Carlito"/>
              </a:rPr>
              <a:t>REPERCUSIÓN</a:t>
            </a:r>
            <a:r>
              <a:rPr sz="3500" b="1" spc="-5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3500" b="1" spc="-10" dirty="0">
                <a:solidFill>
                  <a:srgbClr val="1F487C"/>
                </a:solidFill>
                <a:latin typeface="Carlito"/>
                <a:cs typeface="Carlito"/>
              </a:rPr>
              <a:t>CONTABLE</a:t>
            </a:r>
            <a:endParaRPr sz="35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26809"/>
            <a:ext cx="24517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79357" y="6426809"/>
            <a:ext cx="1809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888888"/>
                </a:solidFill>
                <a:latin typeface="Carlito"/>
                <a:cs typeface="Carlito"/>
              </a:rPr>
              <a:t>72</a:t>
            </a:r>
            <a:endParaRPr sz="1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0709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REPERCUSIÓN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CONTABLE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latin typeface="Carlito"/>
                <a:cs typeface="Carlito"/>
              </a:rPr>
              <a:t>De</a:t>
            </a:r>
            <a:r>
              <a:rPr sz="2000" spc="4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acuerdo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459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Reporte</a:t>
            </a:r>
            <a:r>
              <a:rPr sz="2000" spc="4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Técnico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del</a:t>
            </a:r>
            <a:r>
              <a:rPr sz="2000" spc="4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CINIF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RT</a:t>
            </a:r>
            <a:r>
              <a:rPr sz="2000" spc="4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53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Efectos</a:t>
            </a:r>
            <a:r>
              <a:rPr sz="2000" spc="459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contables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del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Carlito"/>
                <a:cs typeface="Carlito"/>
              </a:rPr>
              <a:t>decreto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-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regula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subcontratación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laboral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señala:</a:t>
            </a:r>
            <a:endParaRPr sz="2000">
              <a:latin typeface="Carlito"/>
              <a:cs typeface="Carlito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2311" y="1988820"/>
            <a:ext cx="7866888" cy="425043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73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74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429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REPERCUSIÓN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CONTABLE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latin typeface="Carlito"/>
                <a:cs typeface="Carlito"/>
              </a:rPr>
              <a:t>PTU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causada</a:t>
            </a:r>
            <a:r>
              <a:rPr sz="2000" b="1" spc="-15" dirty="0">
                <a:latin typeface="Carlito"/>
                <a:cs typeface="Carlito"/>
              </a:rPr>
              <a:t> </a:t>
            </a:r>
            <a:r>
              <a:rPr sz="2000" b="1" spc="80" dirty="0">
                <a:latin typeface="Liberation Sans Narrow"/>
                <a:cs typeface="Liberation Sans Narrow"/>
              </a:rPr>
              <a:t>–</a:t>
            </a:r>
            <a:r>
              <a:rPr sz="2000" b="1" dirty="0">
                <a:latin typeface="Liberation Sans Narrow"/>
                <a:cs typeface="Liberation Sans Narrow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Reconocimiento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y</a:t>
            </a:r>
            <a:r>
              <a:rPr sz="2000" b="1" spc="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valuación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El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monto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causada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debe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ser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determinado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base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puntos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spc="-50" dirty="0">
                <a:latin typeface="Carlito"/>
                <a:cs typeface="Carlito"/>
              </a:rPr>
              <a:t>3 </a:t>
            </a:r>
            <a:r>
              <a:rPr sz="2000" dirty="0">
                <a:latin typeface="Carlito"/>
                <a:cs typeface="Carlito"/>
              </a:rPr>
              <a:t>(límite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3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meses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salario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Promedio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3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años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pagada)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4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(Si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la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determinada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resulta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menor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igual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comparación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3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meses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salario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125" dirty="0">
                <a:latin typeface="Carlito"/>
                <a:cs typeface="Carlito"/>
              </a:rPr>
              <a:t> </a:t>
            </a:r>
            <a:r>
              <a:rPr sz="2000" spc="-50" dirty="0">
                <a:latin typeface="Carlito"/>
                <a:cs typeface="Carlito"/>
              </a:rPr>
              <a:t>3 </a:t>
            </a:r>
            <a:r>
              <a:rPr sz="2000" dirty="0">
                <a:latin typeface="Carlito"/>
                <a:cs typeface="Carlito"/>
              </a:rPr>
              <a:t>años</a:t>
            </a:r>
            <a:r>
              <a:rPr sz="2000" spc="3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promedio</a:t>
            </a:r>
            <a:r>
              <a:rPr sz="2000" spc="3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PTU,</a:t>
            </a:r>
            <a:r>
              <a:rPr sz="2000" spc="3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3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3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determinada</a:t>
            </a:r>
            <a:r>
              <a:rPr sz="2000" spc="3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debe</a:t>
            </a:r>
            <a:r>
              <a:rPr sz="2000" spc="3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ser</a:t>
            </a:r>
            <a:r>
              <a:rPr sz="2000" spc="3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3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3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causada.</a:t>
            </a:r>
            <a:r>
              <a:rPr sz="2000" spc="3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360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debe </a:t>
            </a:r>
            <a:r>
              <a:rPr sz="2000" dirty="0">
                <a:latin typeface="Carlito"/>
                <a:cs typeface="Carlito"/>
              </a:rPr>
              <a:t>reconocerse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estados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financieros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como</a:t>
            </a:r>
            <a:r>
              <a:rPr sz="2000" spc="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pasivo</a:t>
            </a:r>
            <a:r>
              <a:rPr sz="2000" spc="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como</a:t>
            </a:r>
            <a:r>
              <a:rPr sz="2000" spc="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gasto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la </a:t>
            </a:r>
            <a:r>
              <a:rPr sz="2000" dirty="0">
                <a:latin typeface="Carlito"/>
                <a:cs typeface="Carlito"/>
              </a:rPr>
              <a:t>Utilidad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Pérdida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Neta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(UPN).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latin typeface="Carlito"/>
                <a:cs typeface="Carlito"/>
              </a:rPr>
              <a:t>La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diferencia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señalada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1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punto</a:t>
            </a:r>
            <a:r>
              <a:rPr sz="2000" spc="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3,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cuando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mayor</a:t>
            </a:r>
            <a:r>
              <a:rPr sz="2000" spc="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3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meses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salario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spc="-50" dirty="0">
                <a:latin typeface="Carlito"/>
                <a:cs typeface="Carlito"/>
              </a:rPr>
              <a:t>3 </a:t>
            </a:r>
            <a:r>
              <a:rPr sz="2000" dirty="0">
                <a:latin typeface="Carlito"/>
                <a:cs typeface="Carlito"/>
              </a:rPr>
              <a:t>años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promedio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PTU,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causada.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No</a:t>
            </a:r>
            <a:r>
              <a:rPr sz="2000" b="1" spc="11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representa</a:t>
            </a:r>
            <a:r>
              <a:rPr sz="2000" b="1" spc="10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una</a:t>
            </a:r>
            <a:r>
              <a:rPr sz="2000" b="1" spc="10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obligación </a:t>
            </a:r>
            <a:r>
              <a:rPr sz="2000" b="1" dirty="0">
                <a:latin typeface="Carlito"/>
                <a:cs typeface="Carlito"/>
              </a:rPr>
              <a:t>presente</a:t>
            </a:r>
            <a:r>
              <a:rPr sz="2000" b="1" spc="3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para</a:t>
            </a:r>
            <a:r>
              <a:rPr sz="2000" b="1" spc="35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la</a:t>
            </a:r>
            <a:r>
              <a:rPr sz="2000" b="1" spc="3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entidad,</a:t>
            </a:r>
            <a:r>
              <a:rPr sz="2000" b="1" spc="3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por</a:t>
            </a:r>
            <a:r>
              <a:rPr sz="2000" b="1" spc="3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lo</a:t>
            </a:r>
            <a:r>
              <a:rPr sz="2000" b="1" spc="3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cual</a:t>
            </a:r>
            <a:r>
              <a:rPr sz="2000" b="1" spc="33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no</a:t>
            </a:r>
            <a:r>
              <a:rPr sz="2000" b="1" spc="3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debe</a:t>
            </a:r>
            <a:r>
              <a:rPr sz="2000" b="1" spc="3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reconocerse</a:t>
            </a:r>
            <a:r>
              <a:rPr sz="2000" b="1" spc="35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en</a:t>
            </a:r>
            <a:r>
              <a:rPr sz="2000" b="1" spc="3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los</a:t>
            </a:r>
            <a:r>
              <a:rPr sz="2000" b="1" spc="34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estados financieros.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75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4599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REPERCUSIÓN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CONTABLE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latin typeface="Carlito"/>
                <a:cs typeface="Carlito"/>
              </a:rPr>
              <a:t>PTU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diferida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80" dirty="0">
                <a:latin typeface="Liberation Sans Narrow"/>
                <a:cs typeface="Liberation Sans Narrow"/>
              </a:rPr>
              <a:t>–</a:t>
            </a:r>
            <a:r>
              <a:rPr sz="2000" b="1" spc="-10" dirty="0">
                <a:latin typeface="Liberation Sans Narrow"/>
                <a:cs typeface="Liberation Sans Narrow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reconocimiento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y </a:t>
            </a:r>
            <a:r>
              <a:rPr sz="2000" b="1" spc="-10" dirty="0">
                <a:latin typeface="Carlito"/>
                <a:cs typeface="Carlito"/>
              </a:rPr>
              <a:t>valuación</a:t>
            </a:r>
            <a:endParaRPr sz="2000">
              <a:latin typeface="Carlito"/>
              <a:cs typeface="Carlito"/>
            </a:endParaRPr>
          </a:p>
          <a:p>
            <a:pPr marL="12700" marR="6985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La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NIF</a:t>
            </a:r>
            <a:r>
              <a:rPr sz="2000" spc="44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D-</a:t>
            </a:r>
            <a:r>
              <a:rPr sz="2000" dirty="0">
                <a:latin typeface="Carlito"/>
                <a:cs typeface="Carlito"/>
              </a:rPr>
              <a:t>3,</a:t>
            </a:r>
            <a:r>
              <a:rPr sz="2000" spc="4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establece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diferida</a:t>
            </a:r>
            <a:r>
              <a:rPr sz="2000" spc="459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debe</a:t>
            </a:r>
            <a:r>
              <a:rPr sz="2000" spc="4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determinarse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aplicando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el </a:t>
            </a:r>
            <a:r>
              <a:rPr sz="2000" dirty="0">
                <a:latin typeface="Carlito"/>
                <a:cs typeface="Carlito"/>
              </a:rPr>
              <a:t>método</a:t>
            </a:r>
            <a:r>
              <a:rPr sz="2000" spc="3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3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Activos</a:t>
            </a:r>
            <a:r>
              <a:rPr sz="2000" spc="3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3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Pasivos</a:t>
            </a:r>
            <a:r>
              <a:rPr sz="2000" spc="3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señalado</a:t>
            </a:r>
            <a:r>
              <a:rPr sz="2000" spc="3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3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3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NIF</a:t>
            </a:r>
            <a:r>
              <a:rPr sz="2000" spc="31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D-</a:t>
            </a:r>
            <a:r>
              <a:rPr sz="2000" dirty="0">
                <a:latin typeface="Carlito"/>
                <a:cs typeface="Carlito"/>
              </a:rPr>
              <a:t>4,</a:t>
            </a:r>
            <a:r>
              <a:rPr sz="2000" spc="3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3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3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cálculo</a:t>
            </a:r>
            <a:r>
              <a:rPr sz="2000" spc="3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31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los </a:t>
            </a:r>
            <a:r>
              <a:rPr sz="2000" dirty="0">
                <a:latin typeface="Carlito"/>
                <a:cs typeface="Carlito"/>
              </a:rPr>
              <a:t>impuestos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utilidad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diferidos.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latin typeface="Carlito"/>
                <a:cs typeface="Carlito"/>
              </a:rPr>
              <a:t>La</a:t>
            </a:r>
            <a:r>
              <a:rPr sz="2000" spc="18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existencia</a:t>
            </a:r>
            <a:r>
              <a:rPr sz="2000" spc="19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8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diferencias</a:t>
            </a:r>
            <a:r>
              <a:rPr sz="2000" spc="19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temporales,</a:t>
            </a:r>
            <a:r>
              <a:rPr sz="2000" spc="19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9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entidad</a:t>
            </a:r>
            <a:r>
              <a:rPr sz="2000" spc="19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debe</a:t>
            </a:r>
            <a:r>
              <a:rPr sz="2000" spc="18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determinar</a:t>
            </a:r>
            <a:r>
              <a:rPr sz="2000" spc="190" dirty="0">
                <a:latin typeface="Carlito"/>
                <a:cs typeface="Carlito"/>
              </a:rPr>
              <a:t>  </a:t>
            </a:r>
            <a:r>
              <a:rPr sz="2000" spc="-50" dirty="0">
                <a:latin typeface="Carlito"/>
                <a:cs typeface="Carlito"/>
              </a:rPr>
              <a:t>y </a:t>
            </a:r>
            <a:r>
              <a:rPr sz="2000" dirty="0">
                <a:latin typeface="Carlito"/>
                <a:cs typeface="Carlito"/>
              </a:rPr>
              <a:t>reconocer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diferida;</a:t>
            </a:r>
            <a:r>
              <a:rPr sz="2000" spc="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no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obstante</a:t>
            </a:r>
            <a:r>
              <a:rPr sz="2000" spc="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al</a:t>
            </a:r>
            <a:r>
              <a:rPr sz="2000" spc="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haber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cambiado</a:t>
            </a:r>
            <a:r>
              <a:rPr sz="2000" spc="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determinación</a:t>
            </a:r>
            <a:r>
              <a:rPr sz="2000" spc="2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de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5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4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causada,</a:t>
            </a:r>
            <a:r>
              <a:rPr sz="2000" spc="5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5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entidad</a:t>
            </a:r>
            <a:r>
              <a:rPr sz="2000" spc="4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debe</a:t>
            </a:r>
            <a:r>
              <a:rPr sz="2000" spc="4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realizar</a:t>
            </a:r>
            <a:r>
              <a:rPr sz="2000" spc="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algunos</a:t>
            </a:r>
            <a:r>
              <a:rPr sz="2000" spc="4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ajustes</a:t>
            </a:r>
            <a:r>
              <a:rPr sz="2000" spc="4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4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forma</a:t>
            </a:r>
            <a:r>
              <a:rPr sz="2000" spc="50" dirty="0">
                <a:latin typeface="Carlito"/>
                <a:cs typeface="Carlito"/>
              </a:rPr>
              <a:t>  </a:t>
            </a:r>
            <a:r>
              <a:rPr sz="2000" spc="-25" dirty="0">
                <a:latin typeface="Carlito"/>
                <a:cs typeface="Carlito"/>
              </a:rPr>
              <a:t>de </a:t>
            </a:r>
            <a:r>
              <a:rPr sz="2000" dirty="0">
                <a:latin typeface="Carlito"/>
                <a:cs typeface="Carlito"/>
              </a:rPr>
              <a:t>determinar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PTU.</a:t>
            </a:r>
            <a:endParaRPr sz="2000">
              <a:latin typeface="Carlito"/>
              <a:cs typeface="Carlito"/>
            </a:endParaRPr>
          </a:p>
          <a:p>
            <a:pPr marL="12700" marR="762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latin typeface="Carlito"/>
                <a:cs typeface="Carlito"/>
              </a:rPr>
              <a:t>Específicamente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casos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entidades</a:t>
            </a:r>
            <a:r>
              <a:rPr sz="2000" spc="11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consideren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pago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será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menor que el 10% de la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utilidad</a:t>
            </a:r>
            <a:r>
              <a:rPr sz="2000" spc="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fiscal por estar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este pago </a:t>
            </a:r>
            <a:r>
              <a:rPr sz="2000" spc="-10" dirty="0">
                <a:latin typeface="Carlito"/>
                <a:cs typeface="Carlito"/>
              </a:rPr>
              <a:t>sujeto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límites</a:t>
            </a:r>
            <a:r>
              <a:rPr sz="2000" spc="-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LFT.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1980" cy="2769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REPERCUSIÓN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CONTABLE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latin typeface="Carlito"/>
                <a:cs typeface="Carlito"/>
              </a:rPr>
              <a:t>PTU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diferida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80" dirty="0">
                <a:latin typeface="Liberation Sans Narrow"/>
                <a:cs typeface="Liberation Sans Narrow"/>
              </a:rPr>
              <a:t>–</a:t>
            </a:r>
            <a:r>
              <a:rPr sz="2000" b="1" spc="-10" dirty="0">
                <a:latin typeface="Liberation Sans Narrow"/>
                <a:cs typeface="Liberation Sans Narrow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reconocimiento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y </a:t>
            </a:r>
            <a:r>
              <a:rPr sz="2000" b="1" spc="-10" dirty="0">
                <a:latin typeface="Carlito"/>
                <a:cs typeface="Carlito"/>
              </a:rPr>
              <a:t>valuación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En</a:t>
            </a:r>
            <a:r>
              <a:rPr sz="2000" spc="4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4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casos</a:t>
            </a:r>
            <a:r>
              <a:rPr sz="2000" spc="4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4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4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entidad</a:t>
            </a:r>
            <a:r>
              <a:rPr sz="2000" spc="4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determine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activo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4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pasivo</a:t>
            </a:r>
            <a:r>
              <a:rPr sz="2000" spc="4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por</a:t>
            </a:r>
            <a:r>
              <a:rPr sz="2000" spc="43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PTU </a:t>
            </a:r>
            <a:r>
              <a:rPr sz="2000" dirty="0">
                <a:latin typeface="Carlito"/>
                <a:cs typeface="Carlito"/>
              </a:rPr>
              <a:t>diferida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considere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periodos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futuros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no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recuperará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pagará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100% </a:t>
            </a:r>
            <a:r>
              <a:rPr sz="2000" dirty="0">
                <a:latin typeface="Carlito"/>
                <a:cs typeface="Carlito"/>
              </a:rPr>
              <a:t>por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estar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sujeta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límites</a:t>
            </a:r>
            <a:r>
              <a:rPr sz="2000" spc="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ley,</a:t>
            </a:r>
            <a:r>
              <a:rPr sz="2000" spc="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entidad</a:t>
            </a:r>
            <a:r>
              <a:rPr sz="2000" spc="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debe</a:t>
            </a:r>
            <a:r>
              <a:rPr sz="2000" spc="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hacer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mejor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estimación </a:t>
            </a:r>
            <a:r>
              <a:rPr sz="2000" dirty="0">
                <a:latin typeface="Carlito"/>
                <a:cs typeface="Carlito"/>
              </a:rPr>
              <a:t>posible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del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monto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diferida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base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sus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proyecciones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financieras.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5"/>
              </a:spcBef>
            </a:pPr>
            <a:r>
              <a:rPr sz="2000" b="1" dirty="0">
                <a:latin typeface="Carlito"/>
                <a:cs typeface="Carlito"/>
              </a:rPr>
              <a:t>Recomendación</a:t>
            </a:r>
            <a:r>
              <a:rPr sz="2000" b="1" spc="-5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la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CINIF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para</a:t>
            </a:r>
            <a:r>
              <a:rPr sz="2000" b="1" spc="-1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una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estimar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una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PTU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diferida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32459" y="3337585"/>
            <a:ext cx="8505825" cy="2482850"/>
            <a:chOff x="632459" y="3337585"/>
            <a:chExt cx="8505825" cy="24828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2459" y="3337585"/>
              <a:ext cx="8505444" cy="248246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7531" y="3532632"/>
              <a:ext cx="7935468" cy="1912619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76</a:t>
            </a:fld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674941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108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9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5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SU</a:t>
            </a:r>
            <a:r>
              <a:rPr sz="2000" b="1" spc="-5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REPERCUSIÓN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CONTABLE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latin typeface="Carlito"/>
                <a:cs typeface="Carlito"/>
              </a:rPr>
              <a:t>Ejemplos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cálculo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Tasa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PTU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causada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acuerdo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al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CINIF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331975" y="1603184"/>
            <a:ext cx="7359650" cy="5009515"/>
            <a:chOff x="1331975" y="1603184"/>
            <a:chExt cx="7359650" cy="500951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31975" y="1603184"/>
              <a:ext cx="7359396" cy="50093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27047" y="1798320"/>
              <a:ext cx="6789420" cy="4439411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77</a:t>
            </a:fld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0674" y="4551679"/>
            <a:ext cx="8409305" cy="910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890" algn="r">
              <a:lnSpc>
                <a:spcPct val="100000"/>
              </a:lnSpc>
              <a:spcBef>
                <a:spcPts val="100"/>
              </a:spcBef>
            </a:pPr>
            <a:r>
              <a:rPr sz="2900" b="1" dirty="0">
                <a:solidFill>
                  <a:srgbClr val="1F487C"/>
                </a:solidFill>
                <a:latin typeface="Carlito"/>
                <a:cs typeface="Carlito"/>
              </a:rPr>
              <a:t>PTU</a:t>
            </a:r>
            <a:r>
              <a:rPr sz="2900" b="1" spc="-5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dirty="0">
                <a:solidFill>
                  <a:srgbClr val="1F487C"/>
                </a:solidFill>
                <a:latin typeface="Carlito"/>
                <a:cs typeface="Carlito"/>
              </a:rPr>
              <a:t>Y</a:t>
            </a:r>
            <a:r>
              <a:rPr sz="2900" b="1" spc="-3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dirty="0">
                <a:solidFill>
                  <a:srgbClr val="1F487C"/>
                </a:solidFill>
                <a:latin typeface="Carlito"/>
                <a:cs typeface="Carlito"/>
              </a:rPr>
              <a:t>SU</a:t>
            </a:r>
            <a:r>
              <a:rPr sz="2900" b="1" spc="-3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dirty="0">
                <a:solidFill>
                  <a:srgbClr val="1F487C"/>
                </a:solidFill>
                <a:latin typeface="Carlito"/>
                <a:cs typeface="Carlito"/>
              </a:rPr>
              <a:t>TIMBRADO</a:t>
            </a:r>
            <a:r>
              <a:rPr sz="2900" b="1" spc="-7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spc="-10" dirty="0">
                <a:solidFill>
                  <a:srgbClr val="1F487C"/>
                </a:solidFill>
                <a:latin typeface="Carlito"/>
                <a:cs typeface="Carlito"/>
              </a:rPr>
              <a:t>ELECTRÓNICO</a:t>
            </a:r>
            <a:r>
              <a:rPr sz="2900" b="1" spc="-3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dirty="0">
                <a:solidFill>
                  <a:srgbClr val="1F487C"/>
                </a:solidFill>
                <a:latin typeface="Carlito"/>
                <a:cs typeface="Carlito"/>
              </a:rPr>
              <a:t>A</a:t>
            </a:r>
            <a:r>
              <a:rPr sz="2900" b="1" spc="-3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spc="-25" dirty="0">
                <a:solidFill>
                  <a:srgbClr val="1F487C"/>
                </a:solidFill>
                <a:latin typeface="Carlito"/>
                <a:cs typeface="Carlito"/>
              </a:rPr>
              <a:t>TRAVÉS</a:t>
            </a:r>
            <a:r>
              <a:rPr sz="2900" b="1" spc="-4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dirty="0">
                <a:solidFill>
                  <a:srgbClr val="1F487C"/>
                </a:solidFill>
                <a:latin typeface="Carlito"/>
                <a:cs typeface="Carlito"/>
              </a:rPr>
              <a:t>DEL</a:t>
            </a:r>
            <a:r>
              <a:rPr sz="2900" b="1" spc="-4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spc="-20" dirty="0">
                <a:solidFill>
                  <a:srgbClr val="1F487C"/>
                </a:solidFill>
                <a:latin typeface="Carlito"/>
                <a:cs typeface="Carlito"/>
              </a:rPr>
              <a:t>CFDI</a:t>
            </a:r>
            <a:endParaRPr sz="29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</a:pPr>
            <a:r>
              <a:rPr sz="2900" b="1" dirty="0">
                <a:solidFill>
                  <a:srgbClr val="1F487C"/>
                </a:solidFill>
                <a:latin typeface="Carlito"/>
                <a:cs typeface="Carlito"/>
              </a:rPr>
              <a:t>Y</a:t>
            </a:r>
            <a:r>
              <a:rPr sz="2900" b="1" spc="-40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dirty="0">
                <a:solidFill>
                  <a:srgbClr val="1F487C"/>
                </a:solidFill>
                <a:latin typeface="Carlito"/>
                <a:cs typeface="Carlito"/>
              </a:rPr>
              <a:t>SU</a:t>
            </a:r>
            <a:r>
              <a:rPr sz="2900" b="1" spc="-3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dirty="0">
                <a:solidFill>
                  <a:srgbClr val="1F487C"/>
                </a:solidFill>
                <a:latin typeface="Carlito"/>
                <a:cs typeface="Carlito"/>
              </a:rPr>
              <a:t>REPERCUSIÓN</a:t>
            </a:r>
            <a:r>
              <a:rPr sz="2900" b="1" spc="-45" dirty="0">
                <a:solidFill>
                  <a:srgbClr val="1F487C"/>
                </a:solidFill>
                <a:latin typeface="Carlito"/>
                <a:cs typeface="Carlito"/>
              </a:rPr>
              <a:t> </a:t>
            </a:r>
            <a:r>
              <a:rPr sz="2900" b="1" spc="-10" dirty="0">
                <a:solidFill>
                  <a:srgbClr val="1F487C"/>
                </a:solidFill>
                <a:latin typeface="Carlito"/>
                <a:cs typeface="Carlito"/>
              </a:rPr>
              <a:t>FISCAL</a:t>
            </a:r>
            <a:endParaRPr sz="29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74541" y="6464985"/>
            <a:ext cx="2451735" cy="15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lang="es-MX" sz="1200" spc="-10" dirty="0">
                <a:solidFill>
                  <a:srgbClr val="888888"/>
                </a:solidFill>
                <a:latin typeface="Carlito"/>
                <a:cs typeface="Carlito"/>
              </a:rPr>
              <a:t>PTU 2025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78</a:t>
            </a:fld>
            <a:endParaRPr spc="-25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79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3806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latin typeface="Carlito"/>
                <a:cs typeface="Carlito"/>
              </a:rPr>
              <a:t>La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fecha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pago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empleadores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normalmente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en:</a:t>
            </a:r>
            <a:endParaRPr sz="20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2330"/>
              </a:spcBef>
            </a:pPr>
            <a:endParaRPr sz="2000">
              <a:latin typeface="Carlito"/>
              <a:cs typeface="Carlito"/>
            </a:endParaRPr>
          </a:p>
          <a:p>
            <a:pPr marL="2283460" marR="2279650" algn="ctr">
              <a:lnSpc>
                <a:spcPct val="100000"/>
              </a:lnSpc>
            </a:pPr>
            <a:r>
              <a:rPr sz="2400" spc="-55" dirty="0">
                <a:latin typeface="Carlito"/>
                <a:cs typeface="Carlito"/>
              </a:rPr>
              <a:t>MAYO</a:t>
            </a:r>
            <a:r>
              <a:rPr sz="2400" spc="-45" dirty="0">
                <a:latin typeface="Carlito"/>
                <a:cs typeface="Carlito"/>
              </a:rPr>
              <a:t> </a:t>
            </a:r>
            <a:r>
              <a:rPr sz="2400" spc="85" dirty="0">
                <a:latin typeface="Liberation Sans Narrow"/>
                <a:cs typeface="Liberation Sans Narrow"/>
              </a:rPr>
              <a:t>–</a:t>
            </a:r>
            <a:r>
              <a:rPr sz="2400" spc="-40" dirty="0">
                <a:latin typeface="Liberation Sans Narrow"/>
                <a:cs typeface="Liberation Sans Narrow"/>
              </a:rPr>
              <a:t> </a:t>
            </a:r>
            <a:r>
              <a:rPr sz="2400" dirty="0">
                <a:latin typeface="Carlito"/>
                <a:cs typeface="Carlito"/>
              </a:rPr>
              <a:t>PERSONAS</a:t>
            </a:r>
            <a:r>
              <a:rPr sz="2400" spc="-5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MORALES </a:t>
            </a:r>
            <a:r>
              <a:rPr sz="2400" dirty="0">
                <a:latin typeface="Carlito"/>
                <a:cs typeface="Carlito"/>
              </a:rPr>
              <a:t>JUNIO</a:t>
            </a:r>
            <a:r>
              <a:rPr sz="2400" spc="-40" dirty="0">
                <a:latin typeface="Carlito"/>
                <a:cs typeface="Carlito"/>
              </a:rPr>
              <a:t> </a:t>
            </a:r>
            <a:r>
              <a:rPr sz="2400" spc="85" dirty="0">
                <a:latin typeface="Liberation Sans Narrow"/>
                <a:cs typeface="Liberation Sans Narrow"/>
              </a:rPr>
              <a:t>–</a:t>
            </a:r>
            <a:r>
              <a:rPr sz="2400" spc="-25" dirty="0">
                <a:latin typeface="Liberation Sans Narrow"/>
                <a:cs typeface="Liberation Sans Narrow"/>
              </a:rPr>
              <a:t> </a:t>
            </a:r>
            <a:r>
              <a:rPr sz="2400" dirty="0">
                <a:latin typeface="Carlito"/>
                <a:cs typeface="Carlito"/>
              </a:rPr>
              <a:t>PERSONAS</a:t>
            </a:r>
            <a:r>
              <a:rPr sz="2400" spc="-4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FÍSICAS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30"/>
              </a:spcBef>
            </a:pPr>
            <a:r>
              <a:rPr sz="2000" dirty="0">
                <a:latin typeface="Carlito"/>
                <a:cs typeface="Carlito"/>
              </a:rPr>
              <a:t>Esta</a:t>
            </a:r>
            <a:r>
              <a:rPr sz="2000" spc="11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prestación</a:t>
            </a:r>
            <a:r>
              <a:rPr sz="2000" spc="1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entrega,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generalmente,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través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1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conoce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como </a:t>
            </a:r>
            <a:r>
              <a:rPr sz="2000" dirty="0">
                <a:latin typeface="Carlito"/>
                <a:cs typeface="Carlito"/>
              </a:rPr>
              <a:t>una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Liberation Sans Narrow"/>
                <a:cs typeface="Liberation Sans Narrow"/>
              </a:rPr>
              <a:t>“</a:t>
            </a:r>
            <a:r>
              <a:rPr sz="2000" b="1" dirty="0">
                <a:latin typeface="Carlito"/>
                <a:cs typeface="Carlito"/>
              </a:rPr>
              <a:t>nómina</a:t>
            </a:r>
            <a:r>
              <a:rPr sz="2000" b="1" spc="46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extraordinaria</a:t>
            </a:r>
            <a:r>
              <a:rPr sz="2000" dirty="0">
                <a:latin typeface="Liberation Sans Narrow"/>
                <a:cs typeface="Liberation Sans Narrow"/>
              </a:rPr>
              <a:t>”</a:t>
            </a:r>
            <a:r>
              <a:rPr sz="2000" dirty="0">
                <a:latin typeface="Carlito"/>
                <a:cs typeface="Carlito"/>
              </a:rPr>
              <a:t>;</a:t>
            </a:r>
            <a:r>
              <a:rPr sz="2000" spc="4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decir,</a:t>
            </a:r>
            <a:r>
              <a:rPr sz="2000" spc="2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pago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no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corresponde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un </a:t>
            </a:r>
            <a:r>
              <a:rPr sz="2000" dirty="0">
                <a:latin typeface="Carlito"/>
                <a:cs typeface="Carlito"/>
              </a:rPr>
              <a:t>período</a:t>
            </a:r>
            <a:r>
              <a:rPr sz="2000" spc="48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semanal,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quincenal</a:t>
            </a:r>
            <a:r>
              <a:rPr sz="2000" spc="48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4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alguna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otra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periodicidad</a:t>
            </a:r>
            <a:r>
              <a:rPr sz="2000" spc="48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48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49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son </a:t>
            </a:r>
            <a:r>
              <a:rPr sz="2000" dirty="0">
                <a:latin typeface="Carlito"/>
                <a:cs typeface="Carlito"/>
              </a:rPr>
              <a:t>rutinarias,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sino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son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pagos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que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se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hacen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una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vez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al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año</a:t>
            </a:r>
            <a:r>
              <a:rPr sz="2000" spc="-20" dirty="0">
                <a:latin typeface="Carlito"/>
                <a:cs typeface="Carlito"/>
              </a:rPr>
              <a:t>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186420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9370"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CRITERIO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LA</a:t>
            </a:r>
            <a:r>
              <a:rPr sz="2000" b="1" spc="-4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AUTORIDAD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Guía</a:t>
            </a:r>
            <a:r>
              <a:rPr sz="2000" b="1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para</a:t>
            </a:r>
            <a:r>
              <a:rPr sz="2000" b="1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cumplir</a:t>
            </a:r>
            <a:r>
              <a:rPr sz="2000" b="1" spc="-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con</a:t>
            </a:r>
            <a:r>
              <a:rPr sz="2000" b="1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b="1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3399"/>
                </a:solidFill>
                <a:latin typeface="Carlito"/>
                <a:cs typeface="Carlito"/>
              </a:rPr>
              <a:t>obligaciones</a:t>
            </a:r>
            <a:r>
              <a:rPr sz="2000" b="1" spc="-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b="1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materia</a:t>
            </a:r>
            <a:r>
              <a:rPr sz="2000" b="1" spc="-7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reparto</a:t>
            </a:r>
            <a:r>
              <a:rPr sz="2000" b="1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3399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Frac.</a:t>
            </a:r>
            <a:r>
              <a:rPr sz="2000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65" dirty="0">
                <a:solidFill>
                  <a:srgbClr val="003399"/>
                </a:solidFill>
                <a:latin typeface="Carlito"/>
                <a:cs typeface="Carlito"/>
              </a:rPr>
              <a:t>IV.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Alcances</a:t>
            </a:r>
            <a:r>
              <a:rPr sz="2000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aplicación</a:t>
            </a:r>
            <a:r>
              <a:rPr sz="2000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-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adición</a:t>
            </a:r>
            <a:r>
              <a:rPr sz="2000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spc="-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Frac.</a:t>
            </a:r>
            <a:r>
              <a:rPr sz="2000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VIII</a:t>
            </a:r>
            <a:r>
              <a:rPr sz="2000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al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Art.</a:t>
            </a:r>
            <a:r>
              <a:rPr sz="2000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3399"/>
                </a:solidFill>
                <a:latin typeface="Carlito"/>
                <a:cs typeface="Carlito"/>
              </a:rPr>
              <a:t>127,</a:t>
            </a:r>
            <a:r>
              <a:rPr sz="2000" spc="-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003399"/>
                </a:solidFill>
                <a:latin typeface="Carlito"/>
                <a:cs typeface="Carlito"/>
              </a:rPr>
              <a:t>LFT</a:t>
            </a:r>
            <a:endParaRPr sz="2000">
              <a:latin typeface="Carlito"/>
              <a:cs typeface="Carlito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5567" y="2369820"/>
            <a:ext cx="6553200" cy="3867911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80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1980" cy="4599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latin typeface="Carlito"/>
                <a:cs typeface="Carlito"/>
              </a:rPr>
              <a:t>Esta</a:t>
            </a:r>
            <a:r>
              <a:rPr sz="2000" spc="2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nómina</a:t>
            </a:r>
            <a:r>
              <a:rPr sz="2000" spc="2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extraordinaria</a:t>
            </a:r>
            <a:r>
              <a:rPr sz="2000" spc="2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2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particularmente</a:t>
            </a:r>
            <a:r>
              <a:rPr sz="2000" spc="2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especial</a:t>
            </a:r>
            <a:r>
              <a:rPr sz="2000" spc="2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porque</a:t>
            </a:r>
            <a:r>
              <a:rPr sz="2000" spc="2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tiene</a:t>
            </a:r>
            <a:r>
              <a:rPr sz="2000" spc="28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ciertos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Carlito"/>
                <a:cs typeface="Carlito"/>
              </a:rPr>
              <a:t>efectos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cálculo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-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pago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impuestos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del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patrón:</a:t>
            </a:r>
            <a:endParaRPr sz="2000">
              <a:latin typeface="Carlito"/>
              <a:cs typeface="Carlito"/>
            </a:endParaRPr>
          </a:p>
          <a:p>
            <a:pPr marL="355600" indent="-342900" algn="just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latin typeface="Carlito"/>
                <a:cs typeface="Carlito"/>
              </a:rPr>
              <a:t>La</a:t>
            </a:r>
            <a:r>
              <a:rPr sz="2000" spc="4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4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pagada</a:t>
            </a:r>
            <a:r>
              <a:rPr sz="2000" spc="4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puede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ser</a:t>
            </a:r>
            <a:r>
              <a:rPr sz="2000" spc="409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disminuida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4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4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pagos</a:t>
            </a:r>
            <a:r>
              <a:rPr sz="2000" spc="4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provisionales</a:t>
            </a:r>
            <a:r>
              <a:rPr sz="2000" spc="4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los</a:t>
            </a:r>
            <a:endParaRPr sz="2000">
              <a:latin typeface="Carlito"/>
              <a:cs typeface="Carlito"/>
            </a:endParaRPr>
          </a:p>
          <a:p>
            <a:pPr marL="355600" algn="just">
              <a:lnSpc>
                <a:spcPct val="100000"/>
              </a:lnSpc>
            </a:pPr>
            <a:r>
              <a:rPr sz="2000" b="1" dirty="0">
                <a:latin typeface="Carlito"/>
                <a:cs typeface="Carlito"/>
              </a:rPr>
              <a:t>meses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mayo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diciembre</a:t>
            </a:r>
            <a:r>
              <a:rPr sz="2000" dirty="0">
                <a:latin typeface="Carlito"/>
                <a:cs typeface="Carlito"/>
              </a:rPr>
              <a:t>,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partes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iguales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latin typeface="Carlito"/>
                <a:cs typeface="Carlito"/>
              </a:rPr>
              <a:t>La</a:t>
            </a:r>
            <a:r>
              <a:rPr sz="2000" spc="8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8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pagada</a:t>
            </a:r>
            <a:r>
              <a:rPr sz="2000" spc="9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9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80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concepto</a:t>
            </a:r>
            <a:r>
              <a:rPr sz="2000" b="1" spc="8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que</a:t>
            </a:r>
            <a:r>
              <a:rPr sz="2000" b="1" spc="90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se</a:t>
            </a:r>
            <a:r>
              <a:rPr sz="2000" b="1" spc="80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disminuye</a:t>
            </a:r>
            <a:r>
              <a:rPr sz="2000" b="1" spc="8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90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la</a:t>
            </a:r>
            <a:r>
              <a:rPr sz="2000" b="1" spc="7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utilidad</a:t>
            </a:r>
            <a:r>
              <a:rPr sz="2000" b="1" spc="85" dirty="0">
                <a:latin typeface="Carlito"/>
                <a:cs typeface="Carlito"/>
              </a:rPr>
              <a:t>  </a:t>
            </a:r>
            <a:r>
              <a:rPr sz="2000" b="1" spc="-25" dirty="0">
                <a:latin typeface="Carlito"/>
                <a:cs typeface="Carlito"/>
              </a:rPr>
              <a:t>del </a:t>
            </a:r>
            <a:r>
              <a:rPr sz="2000" b="1" dirty="0">
                <a:latin typeface="Carlito"/>
                <a:cs typeface="Carlito"/>
              </a:rPr>
              <a:t>ejercicio</a:t>
            </a:r>
            <a:r>
              <a:rPr sz="2000" dirty="0">
                <a:latin typeface="Carlito"/>
                <a:cs typeface="Carlito"/>
              </a:rPr>
              <a:t>,</a:t>
            </a:r>
            <a:r>
              <a:rPr sz="2000" spc="-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-6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efectos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calcular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-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Impuesto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sobre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Renta</a:t>
            </a:r>
            <a:r>
              <a:rPr sz="2000" spc="-5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(ISR)</a:t>
            </a:r>
            <a:endParaRPr sz="2000">
              <a:latin typeface="Carlito"/>
              <a:cs typeface="Carlito"/>
            </a:endParaRPr>
          </a:p>
          <a:p>
            <a:pPr marL="355600" indent="-342900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latin typeface="Carlito"/>
                <a:cs typeface="Carlito"/>
              </a:rPr>
              <a:t>Los</a:t>
            </a:r>
            <a:r>
              <a:rPr sz="2000" spc="160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datos</a:t>
            </a:r>
            <a:r>
              <a:rPr sz="2000" b="1" spc="16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generados</a:t>
            </a:r>
            <a:r>
              <a:rPr sz="2000" b="1" spc="17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en</a:t>
            </a:r>
            <a:r>
              <a:rPr sz="2000" b="1" spc="15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esta</a:t>
            </a:r>
            <a:r>
              <a:rPr sz="2000" b="1" spc="16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nómina</a:t>
            </a:r>
            <a:r>
              <a:rPr sz="2000" b="1" spc="160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son</a:t>
            </a:r>
            <a:r>
              <a:rPr sz="2000" b="1" spc="16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utilizados</a:t>
            </a:r>
            <a:r>
              <a:rPr sz="2000" b="1" spc="170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para</a:t>
            </a:r>
            <a:r>
              <a:rPr sz="2000" b="1" spc="165" dirty="0">
                <a:latin typeface="Carlito"/>
                <a:cs typeface="Carlito"/>
              </a:rPr>
              <a:t>  </a:t>
            </a:r>
            <a:r>
              <a:rPr sz="2000" b="1" spc="-10" dirty="0">
                <a:latin typeface="Carlito"/>
                <a:cs typeface="Carlito"/>
              </a:rPr>
              <a:t>precargar</a:t>
            </a:r>
            <a:endParaRPr sz="2000">
              <a:latin typeface="Carlito"/>
              <a:cs typeface="Carlito"/>
            </a:endParaRPr>
          </a:p>
          <a:p>
            <a:pPr marL="355600" algn="just">
              <a:lnSpc>
                <a:spcPct val="100000"/>
              </a:lnSpc>
            </a:pPr>
            <a:r>
              <a:rPr sz="2000" b="1" dirty="0">
                <a:latin typeface="Carlito"/>
                <a:cs typeface="Carlito"/>
              </a:rPr>
              <a:t>información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declaración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anual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del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patrón</a:t>
            </a:r>
            <a:endParaRPr sz="20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latin typeface="Carlito"/>
                <a:cs typeface="Carlito"/>
              </a:rPr>
              <a:t>Por</a:t>
            </a:r>
            <a:r>
              <a:rPr sz="2000" spc="3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</a:t>
            </a:r>
            <a:r>
              <a:rPr sz="2000" spc="3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anterior,</a:t>
            </a:r>
            <a:r>
              <a:rPr sz="2000" spc="3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3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forma</a:t>
            </a:r>
            <a:r>
              <a:rPr sz="2000" spc="3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3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3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3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comprobantes</a:t>
            </a:r>
            <a:r>
              <a:rPr sz="2000" spc="3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fiscales</a:t>
            </a:r>
            <a:r>
              <a:rPr sz="2000" spc="3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digitales</a:t>
            </a:r>
            <a:r>
              <a:rPr sz="2000" spc="36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por </a:t>
            </a:r>
            <a:r>
              <a:rPr sz="2000" dirty="0">
                <a:latin typeface="Carlito"/>
                <a:cs typeface="Carlito"/>
              </a:rPr>
              <a:t>Internet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(CFDI)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esta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nómina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extraordinaria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generen,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resulta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suma </a:t>
            </a:r>
            <a:r>
              <a:rPr sz="2000" dirty="0">
                <a:latin typeface="Carlito"/>
                <a:cs typeface="Carlito"/>
              </a:rPr>
              <a:t>importancia</a:t>
            </a:r>
            <a:r>
              <a:rPr sz="2000" spc="1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16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16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necesario</a:t>
            </a:r>
            <a:r>
              <a:rPr sz="2000" spc="1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tener</a:t>
            </a:r>
            <a:r>
              <a:rPr sz="2000" spc="16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presentes</a:t>
            </a:r>
            <a:r>
              <a:rPr sz="2000" spc="1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16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siguientes</a:t>
            </a:r>
            <a:r>
              <a:rPr sz="2000" spc="16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puntos</a:t>
            </a:r>
            <a:r>
              <a:rPr sz="2000" spc="155" dirty="0">
                <a:latin typeface="Carlito"/>
                <a:cs typeface="Carlito"/>
              </a:rPr>
              <a:t>  </a:t>
            </a:r>
            <a:r>
              <a:rPr sz="2000" spc="-25" dirty="0">
                <a:latin typeface="Carlito"/>
                <a:cs typeface="Carlito"/>
              </a:rPr>
              <a:t>al </a:t>
            </a:r>
            <a:r>
              <a:rPr sz="2000" dirty="0">
                <a:latin typeface="Carlito"/>
                <a:cs typeface="Carlito"/>
              </a:rPr>
              <a:t>momento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5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generarlos.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81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36849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latin typeface="Carlito"/>
                <a:cs typeface="Carlito"/>
              </a:rPr>
              <a:t>CLAVE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DEL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CONCEPTO</a:t>
            </a:r>
            <a:endParaRPr sz="2000">
              <a:latin typeface="Carlito"/>
              <a:cs typeface="Carlito"/>
            </a:endParaRPr>
          </a:p>
          <a:p>
            <a:pPr marL="12700" marR="5715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Es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suma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relevancia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prestación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esté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correctamente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informada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el </a:t>
            </a:r>
            <a:r>
              <a:rPr sz="2000" dirty="0">
                <a:latin typeface="Carlito"/>
                <a:cs typeface="Carlito"/>
              </a:rPr>
              <a:t>CFDI</a:t>
            </a:r>
            <a:r>
              <a:rPr sz="2000" spc="-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nómina,</a:t>
            </a:r>
            <a:r>
              <a:rPr sz="2000" spc="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clave</a:t>
            </a:r>
            <a:r>
              <a:rPr sz="2000" spc="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percepción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le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corresponde.</a:t>
            </a:r>
            <a:r>
              <a:rPr sz="2000" spc="-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Dado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el </a:t>
            </a:r>
            <a:r>
              <a:rPr sz="2000" dirty="0">
                <a:latin typeface="Carlito"/>
                <a:cs typeface="Carlito"/>
              </a:rPr>
              <a:t>sistema</a:t>
            </a:r>
            <a:r>
              <a:rPr sz="2000" spc="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del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SAT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procesa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estos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datos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-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utiliza</a:t>
            </a:r>
            <a:r>
              <a:rPr sz="2000" spc="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precargar</a:t>
            </a:r>
            <a:r>
              <a:rPr sz="2000" spc="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información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en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4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declaraciones</a:t>
            </a:r>
            <a:r>
              <a:rPr sz="2000" spc="4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mensuales</a:t>
            </a:r>
            <a:r>
              <a:rPr sz="2000" spc="4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4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anuales</a:t>
            </a:r>
            <a:r>
              <a:rPr sz="2000" spc="4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4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4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contribuyentes,</a:t>
            </a:r>
            <a:r>
              <a:rPr sz="2000" spc="2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4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490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suma </a:t>
            </a:r>
            <a:r>
              <a:rPr sz="2000" dirty="0">
                <a:latin typeface="Carlito"/>
                <a:cs typeface="Carlito"/>
              </a:rPr>
              <a:t>importancia</a:t>
            </a:r>
            <a:r>
              <a:rPr sz="2000" spc="-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-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esta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prestación</a:t>
            </a:r>
            <a:r>
              <a:rPr sz="2000" spc="-7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vaya</a:t>
            </a:r>
            <a:r>
              <a:rPr sz="2000" spc="-7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correctamente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identificada.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latin typeface="Carlito"/>
                <a:cs typeface="Carlito"/>
              </a:rPr>
              <a:t>De</a:t>
            </a:r>
            <a:r>
              <a:rPr sz="2000" spc="20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acuerdo</a:t>
            </a:r>
            <a:r>
              <a:rPr sz="2000" spc="20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</a:t>
            </a:r>
            <a:r>
              <a:rPr sz="2000" spc="2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21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catálogo</a:t>
            </a:r>
            <a:r>
              <a:rPr sz="2000" b="1" spc="22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del</a:t>
            </a:r>
            <a:r>
              <a:rPr sz="2000" b="1" spc="21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CFDI</a:t>
            </a:r>
            <a:r>
              <a:rPr sz="2000" b="1" spc="20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21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nómina</a:t>
            </a:r>
            <a:r>
              <a:rPr sz="2000" b="1" spc="210" dirty="0">
                <a:latin typeface="Carlito"/>
                <a:cs typeface="Carlito"/>
              </a:rPr>
              <a:t> </a:t>
            </a:r>
            <a:r>
              <a:rPr sz="2000" dirty="0">
                <a:latin typeface="Liberation Sans Narrow"/>
                <a:cs typeface="Liberation Sans Narrow"/>
              </a:rPr>
              <a:t>“</a:t>
            </a:r>
            <a:r>
              <a:rPr sz="2000" b="1" dirty="0">
                <a:latin typeface="Carlito"/>
                <a:cs typeface="Carlito"/>
              </a:rPr>
              <a:t>c_TipoPercepcion</a:t>
            </a:r>
            <a:r>
              <a:rPr sz="2000" dirty="0">
                <a:latin typeface="Liberation Sans Narrow"/>
                <a:cs typeface="Liberation Sans Narrow"/>
              </a:rPr>
              <a:t>”,</a:t>
            </a:r>
            <a:r>
              <a:rPr sz="2000" spc="210" dirty="0">
                <a:latin typeface="Liberation Sans Narrow"/>
                <a:cs typeface="Liberation Sans Narrow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21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clave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debe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utilizarse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registrar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esta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prestación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CFDI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spc="65" dirty="0">
                <a:latin typeface="Liberation Sans Narrow"/>
                <a:cs typeface="Liberation Sans Narrow"/>
              </a:rPr>
              <a:t>“</a:t>
            </a:r>
            <a:r>
              <a:rPr sz="2000" b="1" spc="65" dirty="0">
                <a:latin typeface="Carlito"/>
                <a:cs typeface="Carlito"/>
              </a:rPr>
              <a:t>003</a:t>
            </a:r>
            <a:r>
              <a:rPr sz="2000" b="1" spc="480" dirty="0">
                <a:latin typeface="Carlito"/>
                <a:cs typeface="Carlito"/>
              </a:rPr>
              <a:t> </a:t>
            </a:r>
            <a:r>
              <a:rPr sz="2000" b="1" spc="-50" dirty="0">
                <a:latin typeface="Carlito"/>
                <a:cs typeface="Carlito"/>
              </a:rPr>
              <a:t>- </a:t>
            </a:r>
            <a:r>
              <a:rPr sz="2000" b="1" dirty="0">
                <a:latin typeface="Carlito"/>
                <a:cs typeface="Carlito"/>
              </a:rPr>
              <a:t>Participación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los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Trabajadores</a:t>
            </a:r>
            <a:r>
              <a:rPr sz="2000" b="1" spc="-1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en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las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Utilidades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PTU</a:t>
            </a:r>
            <a:r>
              <a:rPr sz="2000" spc="-10" dirty="0">
                <a:latin typeface="Liberation Sans Narrow"/>
                <a:cs typeface="Liberation Sans Narrow"/>
              </a:rPr>
              <a:t>”</a:t>
            </a:r>
            <a:r>
              <a:rPr sz="2000" spc="-10" dirty="0">
                <a:latin typeface="Carlito"/>
                <a:cs typeface="Carlito"/>
              </a:rPr>
              <a:t>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82</a:t>
            </a:fld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36849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25" dirty="0">
                <a:latin typeface="Carlito"/>
                <a:cs typeface="Carlito"/>
              </a:rPr>
              <a:t>PARTE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EXENTA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Y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GRAVADA</a:t>
            </a:r>
            <a:endParaRPr sz="2000" dirty="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En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mismo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sentido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punto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anterior,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suma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relevancia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que,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dado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goza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una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exención</a:t>
            </a:r>
            <a:r>
              <a:rPr sz="2000" b="1" spc="19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1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15</a:t>
            </a:r>
            <a:r>
              <a:rPr sz="2000" b="1" spc="1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unidades</a:t>
            </a:r>
            <a:r>
              <a:rPr sz="2000" b="1" spc="1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18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medida</a:t>
            </a:r>
            <a:r>
              <a:rPr sz="2000" b="1" spc="1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y</a:t>
            </a:r>
            <a:r>
              <a:rPr sz="2000" b="1" spc="18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actualización </a:t>
            </a:r>
            <a:r>
              <a:rPr sz="2000" b="1" dirty="0">
                <a:latin typeface="Carlito"/>
                <a:cs typeface="Carlito"/>
              </a:rPr>
              <a:t>(UMA),</a:t>
            </a:r>
            <a:r>
              <a:rPr sz="2000" b="1" spc="434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(1</a:t>
            </a:r>
            <a:r>
              <a:rPr lang="es-MX" sz="2000" b="1" dirty="0">
                <a:latin typeface="Carlito"/>
                <a:cs typeface="Carlito"/>
              </a:rPr>
              <a:t>13.14</a:t>
            </a:r>
            <a:r>
              <a:rPr sz="2000" b="1" spc="45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*</a:t>
            </a:r>
            <a:r>
              <a:rPr sz="2000" b="1" spc="4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15</a:t>
            </a:r>
            <a:r>
              <a:rPr sz="2000" b="1" spc="4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=</a:t>
            </a:r>
            <a:r>
              <a:rPr sz="2000" b="1" spc="434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$</a:t>
            </a:r>
            <a:r>
              <a:rPr sz="2000" b="1" spc="4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1,6</a:t>
            </a:r>
            <a:r>
              <a:rPr lang="es-MX" sz="2000" b="1" dirty="0">
                <a:latin typeface="Carlito"/>
                <a:cs typeface="Carlito"/>
              </a:rPr>
              <a:t>97.1</a:t>
            </a:r>
            <a:r>
              <a:rPr sz="2000" b="1" dirty="0">
                <a:latin typeface="Carlito"/>
                <a:cs typeface="Carlito"/>
              </a:rPr>
              <a:t>)</a:t>
            </a:r>
            <a:r>
              <a:rPr sz="2000" b="1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4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4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4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comprobante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4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desglose</a:t>
            </a:r>
            <a:r>
              <a:rPr sz="2000" spc="445" dirty="0">
                <a:latin typeface="Carlito"/>
                <a:cs typeface="Carlito"/>
              </a:rPr>
              <a:t> </a:t>
            </a:r>
            <a:r>
              <a:rPr sz="2000" spc="-50" dirty="0">
                <a:latin typeface="Carlito"/>
                <a:cs typeface="Carlito"/>
              </a:rPr>
              <a:t>e </a:t>
            </a:r>
            <a:r>
              <a:rPr sz="2000" dirty="0">
                <a:latin typeface="Carlito"/>
                <a:cs typeface="Carlito"/>
              </a:rPr>
              <a:t>informe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manera</a:t>
            </a:r>
            <a:r>
              <a:rPr sz="2000" spc="-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precisa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tanto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parte</a:t>
            </a:r>
            <a:r>
              <a:rPr sz="2000" spc="-5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gravada</a:t>
            </a:r>
            <a:r>
              <a:rPr sz="2000" spc="-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como</a:t>
            </a:r>
            <a:r>
              <a:rPr sz="2000" spc="-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parte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exenta.</a:t>
            </a:r>
            <a:endParaRPr sz="2000" dirty="0">
              <a:latin typeface="Carlito"/>
              <a:cs typeface="Carlito"/>
            </a:endParaRPr>
          </a:p>
          <a:p>
            <a:pPr marL="12700" marR="762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latin typeface="Carlito"/>
                <a:cs typeface="Carlito"/>
              </a:rPr>
              <a:t>Para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esto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utilizan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atributos</a:t>
            </a:r>
            <a:r>
              <a:rPr sz="2000" spc="459" dirty="0">
                <a:latin typeface="Carlito"/>
                <a:cs typeface="Carlito"/>
              </a:rPr>
              <a:t> </a:t>
            </a:r>
            <a:r>
              <a:rPr sz="2000" dirty="0">
                <a:latin typeface="Liberation Sans Narrow"/>
                <a:cs typeface="Liberation Sans Narrow"/>
              </a:rPr>
              <a:t>“</a:t>
            </a:r>
            <a:r>
              <a:rPr sz="2000" dirty="0">
                <a:latin typeface="Carlito"/>
                <a:cs typeface="Carlito"/>
              </a:rPr>
              <a:t>ImporteGravado</a:t>
            </a:r>
            <a:r>
              <a:rPr sz="2000" dirty="0">
                <a:latin typeface="Liberation Sans Narrow"/>
                <a:cs typeface="Liberation Sans Narrow"/>
              </a:rPr>
              <a:t>”</a:t>
            </a:r>
            <a:r>
              <a:rPr sz="2000" spc="459" dirty="0">
                <a:latin typeface="Liberation Sans Narrow"/>
                <a:cs typeface="Liberation Sans Narrow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Liberation Sans Narrow"/>
                <a:cs typeface="Liberation Sans Narrow"/>
              </a:rPr>
              <a:t>“</a:t>
            </a:r>
            <a:r>
              <a:rPr sz="2000" dirty="0">
                <a:latin typeface="Carlito"/>
                <a:cs typeface="Carlito"/>
              </a:rPr>
              <a:t>ImporteExento</a:t>
            </a:r>
            <a:r>
              <a:rPr sz="2000" dirty="0">
                <a:latin typeface="Liberation Sans Narrow"/>
                <a:cs typeface="Liberation Sans Narrow"/>
              </a:rPr>
              <a:t>”</a:t>
            </a:r>
            <a:r>
              <a:rPr sz="2000" spc="450" dirty="0">
                <a:latin typeface="Liberation Sans Narrow"/>
                <a:cs typeface="Liberation Sans Narrow"/>
              </a:rPr>
              <a:t> </a:t>
            </a:r>
            <a:r>
              <a:rPr sz="2000" spc="-25" dirty="0">
                <a:latin typeface="Carlito"/>
                <a:cs typeface="Carlito"/>
              </a:rPr>
              <a:t>del </a:t>
            </a:r>
            <a:r>
              <a:rPr sz="2000" dirty="0">
                <a:latin typeface="Carlito"/>
                <a:cs typeface="Carlito"/>
              </a:rPr>
              <a:t>nodo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Percepción.</a:t>
            </a:r>
            <a:endParaRPr sz="2000"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latin typeface="Carlito"/>
                <a:cs typeface="Carlito"/>
              </a:rPr>
              <a:t>Los</a:t>
            </a:r>
            <a:r>
              <a:rPr sz="2000" spc="2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patrones</a:t>
            </a:r>
            <a:r>
              <a:rPr sz="2000" spc="2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deben</a:t>
            </a:r>
            <a:r>
              <a:rPr sz="2000" spc="3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asegurarse</a:t>
            </a:r>
            <a:r>
              <a:rPr sz="2000" spc="2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2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3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estos</a:t>
            </a:r>
            <a:r>
              <a:rPr sz="2000" spc="2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importes</a:t>
            </a:r>
            <a:r>
              <a:rPr sz="2000" spc="3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vayan</a:t>
            </a:r>
            <a:r>
              <a:rPr sz="2000" spc="29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correctamente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2043" y="4564760"/>
            <a:ext cx="794004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96720" algn="l"/>
                <a:tab pos="2169160" algn="l"/>
                <a:tab pos="3448050" algn="l"/>
                <a:tab pos="4025265" algn="l"/>
                <a:tab pos="4533265" algn="l"/>
                <a:tab pos="4867275" algn="l"/>
                <a:tab pos="5874385" algn="l"/>
                <a:tab pos="6645909" algn="l"/>
                <a:tab pos="7060565" algn="l"/>
              </a:tabLst>
            </a:pPr>
            <a:r>
              <a:rPr sz="2000" spc="-10" dirty="0">
                <a:latin typeface="Carlito"/>
                <a:cs typeface="Carlito"/>
              </a:rPr>
              <a:t>contribuciones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del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trabajador,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0" dirty="0">
                <a:latin typeface="Carlito"/>
                <a:cs typeface="Carlito"/>
              </a:rPr>
              <a:t>sino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por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la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correcta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forma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de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registrar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2043" y="4259960"/>
            <a:ext cx="8220709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  <a:tabLst>
                <a:tab pos="1452245" algn="l"/>
                <a:tab pos="1962785" algn="l"/>
                <a:tab pos="3288665" algn="l"/>
                <a:tab pos="3992879" algn="l"/>
                <a:tab pos="4417060" algn="l"/>
                <a:tab pos="5662295" algn="l"/>
                <a:tab pos="7411720" algn="l"/>
                <a:tab pos="7914640" algn="l"/>
              </a:tabLst>
            </a:pPr>
            <a:r>
              <a:rPr sz="2000" spc="-10" dirty="0">
                <a:latin typeface="Carlito"/>
                <a:cs typeface="Carlito"/>
              </a:rPr>
              <a:t>registrados,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no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solamente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0" dirty="0">
                <a:latin typeface="Carlito"/>
                <a:cs typeface="Carlito"/>
              </a:rPr>
              <a:t>para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la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adecuada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determinación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de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las</a:t>
            </a:r>
            <a:endParaRPr sz="2000">
              <a:latin typeface="Carlito"/>
              <a:cs typeface="Carlito"/>
            </a:endParaRPr>
          </a:p>
          <a:p>
            <a:pPr marR="5715" algn="r">
              <a:lnSpc>
                <a:spcPct val="100000"/>
              </a:lnSpc>
            </a:pPr>
            <a:r>
              <a:rPr sz="2000" spc="-50" dirty="0">
                <a:latin typeface="Carlito"/>
                <a:cs typeface="Carlito"/>
              </a:rPr>
              <a:t>e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2043" y="4869256"/>
            <a:ext cx="270256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rlito"/>
                <a:cs typeface="Carlito"/>
              </a:rPr>
              <a:t>informar</a:t>
            </a:r>
            <a:r>
              <a:rPr sz="2000" spc="-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estos</a:t>
            </a:r>
            <a:r>
              <a:rPr sz="2000" spc="-8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conceptos.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83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429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30" dirty="0">
                <a:latin typeface="Carlito"/>
                <a:cs typeface="Carlito"/>
              </a:rPr>
              <a:t>PAGO</a:t>
            </a:r>
            <a:r>
              <a:rPr sz="2000" b="1" spc="-5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EN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60" dirty="0">
                <a:latin typeface="Carlito"/>
                <a:cs typeface="Carlito"/>
              </a:rPr>
              <a:t>MAYO</a:t>
            </a:r>
            <a:r>
              <a:rPr sz="2000" b="1" spc="-5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O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MESES</a:t>
            </a:r>
            <a:r>
              <a:rPr sz="2000" b="1" spc="-1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POSTERIORES</a:t>
            </a:r>
            <a:endParaRPr sz="2000">
              <a:latin typeface="Carlito"/>
              <a:cs typeface="Carlito"/>
            </a:endParaRPr>
          </a:p>
          <a:p>
            <a:pPr marL="12700" marR="6350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Se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estima</a:t>
            </a:r>
            <a:r>
              <a:rPr sz="2000" spc="1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que,</a:t>
            </a:r>
            <a:r>
              <a:rPr sz="2000" spc="1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efectos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disminución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pagos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provisionales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del </a:t>
            </a:r>
            <a:r>
              <a:rPr sz="2000" dirty="0">
                <a:latin typeface="Carlito"/>
                <a:cs typeface="Carlito"/>
              </a:rPr>
              <a:t>ISR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</a:t>
            </a:r>
            <a:r>
              <a:rPr sz="2000" spc="4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459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43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pagada,</a:t>
            </a:r>
            <a:r>
              <a:rPr sz="2000" spc="4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4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autoridad</a:t>
            </a:r>
            <a:r>
              <a:rPr sz="2000" spc="4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fiscal</a:t>
            </a:r>
            <a:r>
              <a:rPr sz="2000" spc="4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cargará</a:t>
            </a:r>
            <a:r>
              <a:rPr sz="2000" spc="459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4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formato</a:t>
            </a:r>
            <a:r>
              <a:rPr sz="2000" spc="459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pago </a:t>
            </a:r>
            <a:r>
              <a:rPr sz="2000" dirty="0">
                <a:latin typeface="Carlito"/>
                <a:cs typeface="Carlito"/>
              </a:rPr>
              <a:t>provisional</a:t>
            </a:r>
            <a:r>
              <a:rPr sz="2000" spc="2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3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monto</a:t>
            </a:r>
            <a:r>
              <a:rPr sz="2000" spc="2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4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3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4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pagada</a:t>
            </a:r>
            <a:r>
              <a:rPr sz="2000" spc="4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partiendo</a:t>
            </a:r>
            <a:r>
              <a:rPr sz="2000" spc="2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2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2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CFDI</a:t>
            </a:r>
            <a:r>
              <a:rPr sz="2000" spc="4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49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nómina </a:t>
            </a:r>
            <a:r>
              <a:rPr sz="2000" dirty="0">
                <a:latin typeface="Carlito"/>
                <a:cs typeface="Carlito"/>
              </a:rPr>
              <a:t>emitidos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mes</a:t>
            </a:r>
            <a:r>
              <a:rPr sz="2000" spc="-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mayo.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latin typeface="Carlito"/>
                <a:cs typeface="Carlito"/>
              </a:rPr>
              <a:t>Esto</a:t>
            </a:r>
            <a:r>
              <a:rPr sz="2000" spc="3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representa</a:t>
            </a:r>
            <a:r>
              <a:rPr sz="2000" spc="3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3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problema</a:t>
            </a:r>
            <a:r>
              <a:rPr sz="2000" spc="3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4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3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práctica</a:t>
            </a:r>
            <a:r>
              <a:rPr sz="2000" spc="3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porque,</a:t>
            </a:r>
            <a:r>
              <a:rPr sz="2000" spc="3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aunque</a:t>
            </a:r>
            <a:r>
              <a:rPr sz="2000" spc="3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39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período</a:t>
            </a:r>
            <a:r>
              <a:rPr sz="2000" spc="38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de </a:t>
            </a:r>
            <a:r>
              <a:rPr sz="2000" dirty="0">
                <a:latin typeface="Carlito"/>
                <a:cs typeface="Carlito"/>
              </a:rPr>
              <a:t>reparto</a:t>
            </a:r>
            <a:r>
              <a:rPr sz="2000" spc="16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17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6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17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mes</a:t>
            </a:r>
            <a:r>
              <a:rPr sz="2000" spc="16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6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mayo,</a:t>
            </a:r>
            <a:r>
              <a:rPr sz="2000" spc="160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no</a:t>
            </a:r>
            <a:r>
              <a:rPr sz="2000" b="1" spc="16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todos</a:t>
            </a:r>
            <a:r>
              <a:rPr sz="2000" b="1" spc="160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los</a:t>
            </a:r>
            <a:r>
              <a:rPr sz="2000" b="1" spc="16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trabajadores</a:t>
            </a:r>
            <a:r>
              <a:rPr sz="2000" b="1" spc="175" dirty="0">
                <a:latin typeface="Carlito"/>
                <a:cs typeface="Carlito"/>
              </a:rPr>
              <a:t>  </a:t>
            </a:r>
            <a:r>
              <a:rPr sz="2000" b="1" dirty="0">
                <a:latin typeface="Carlito"/>
                <a:cs typeface="Carlito"/>
              </a:rPr>
              <a:t>cobran</a:t>
            </a:r>
            <a:r>
              <a:rPr sz="2000" b="1" spc="170" dirty="0">
                <a:latin typeface="Carlito"/>
                <a:cs typeface="Carlito"/>
              </a:rPr>
              <a:t>  </a:t>
            </a:r>
            <a:r>
              <a:rPr sz="2000" b="1" spc="-25" dirty="0">
                <a:latin typeface="Carlito"/>
                <a:cs typeface="Carlito"/>
              </a:rPr>
              <a:t>su </a:t>
            </a:r>
            <a:r>
              <a:rPr sz="2000" b="1" dirty="0">
                <a:latin typeface="Carlito"/>
                <a:cs typeface="Carlito"/>
              </a:rPr>
              <a:t>participación</a:t>
            </a:r>
            <a:r>
              <a:rPr sz="2000" b="1" spc="29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en</a:t>
            </a:r>
            <a:r>
              <a:rPr sz="2000" b="1" spc="29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ese</a:t>
            </a:r>
            <a:r>
              <a:rPr sz="2000" b="1" spc="30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mes</a:t>
            </a:r>
            <a:r>
              <a:rPr sz="2000" dirty="0">
                <a:latin typeface="Carlito"/>
                <a:cs typeface="Carlito"/>
              </a:rPr>
              <a:t>.</a:t>
            </a:r>
            <a:r>
              <a:rPr sz="2000" spc="2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Los</a:t>
            </a:r>
            <a:r>
              <a:rPr sz="2000" b="1" spc="29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trabajadores</a:t>
            </a:r>
            <a:r>
              <a:rPr sz="2000" b="1" spc="30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tienes</a:t>
            </a:r>
            <a:r>
              <a:rPr sz="2000" b="1" spc="29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un</a:t>
            </a:r>
            <a:r>
              <a:rPr sz="2000" b="1" spc="29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año</a:t>
            </a:r>
            <a:r>
              <a:rPr sz="2000" b="1" spc="30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para</a:t>
            </a:r>
            <a:r>
              <a:rPr sz="2000" b="1" spc="29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reclamar</a:t>
            </a:r>
            <a:r>
              <a:rPr sz="2000" b="1" spc="290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el </a:t>
            </a:r>
            <a:r>
              <a:rPr sz="2000" b="1" dirty="0">
                <a:latin typeface="Carlito"/>
                <a:cs typeface="Carlito"/>
              </a:rPr>
              <a:t>pago</a:t>
            </a:r>
            <a:r>
              <a:rPr sz="2000" b="1" spc="6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5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esta</a:t>
            </a:r>
            <a:r>
              <a:rPr sz="2000" b="1" spc="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prestación</a:t>
            </a:r>
            <a:r>
              <a:rPr sz="2000" dirty="0">
                <a:latin typeface="Carlito"/>
                <a:cs typeface="Carlito"/>
              </a:rPr>
              <a:t>.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este</a:t>
            </a:r>
            <a:r>
              <a:rPr sz="2000" spc="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sentido,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algunos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trabajadores</a:t>
            </a:r>
            <a:r>
              <a:rPr sz="2000" spc="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pueden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cobrar </a:t>
            </a:r>
            <a:r>
              <a:rPr sz="2000" dirty="0">
                <a:latin typeface="Carlito"/>
                <a:cs typeface="Carlito"/>
              </a:rPr>
              <a:t>su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3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meses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posteriores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mayo,</a:t>
            </a:r>
            <a:r>
              <a:rPr sz="2000" spc="2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4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algunos</a:t>
            </a:r>
            <a:r>
              <a:rPr sz="2000" spc="3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inclusive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pueden</a:t>
            </a:r>
            <a:r>
              <a:rPr sz="2000" spc="40" dirty="0">
                <a:latin typeface="Carlito"/>
                <a:cs typeface="Carlito"/>
              </a:rPr>
              <a:t>  </a:t>
            </a:r>
            <a:r>
              <a:rPr sz="2000" spc="-25" dirty="0">
                <a:latin typeface="Carlito"/>
                <a:cs typeface="Carlito"/>
              </a:rPr>
              <a:t>no </a:t>
            </a:r>
            <a:r>
              <a:rPr sz="2000" spc="-10" dirty="0">
                <a:latin typeface="Carlito"/>
                <a:cs typeface="Carlito"/>
              </a:rPr>
              <a:t>cobrarla.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84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36849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latin typeface="Carlito"/>
                <a:cs typeface="Carlito"/>
              </a:rPr>
              <a:t>EFECTOS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EN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PAGOS</a:t>
            </a:r>
            <a:r>
              <a:rPr sz="2000" b="1" spc="-5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PROVISIONALES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Dependiendo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características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capacidades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del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sistema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nómina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que </a:t>
            </a:r>
            <a:r>
              <a:rPr sz="2000" dirty="0">
                <a:latin typeface="Carlito"/>
                <a:cs typeface="Carlito"/>
              </a:rPr>
              <a:t>tenga</a:t>
            </a:r>
            <a:r>
              <a:rPr sz="2000" spc="204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20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patrón,</a:t>
            </a:r>
            <a:r>
              <a:rPr sz="2000" spc="204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204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común</a:t>
            </a:r>
            <a:r>
              <a:rPr sz="2000" spc="204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que,</a:t>
            </a:r>
            <a:r>
              <a:rPr sz="2000" spc="204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al</a:t>
            </a:r>
            <a:r>
              <a:rPr sz="2000" spc="19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generar</a:t>
            </a:r>
            <a:r>
              <a:rPr sz="2000" spc="204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20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CFDI</a:t>
            </a:r>
            <a:r>
              <a:rPr sz="2000" spc="20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20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esta</a:t>
            </a:r>
            <a:r>
              <a:rPr sz="2000" spc="204" dirty="0">
                <a:latin typeface="Carlito"/>
                <a:cs typeface="Carlito"/>
              </a:rPr>
              <a:t>  </a:t>
            </a:r>
            <a:r>
              <a:rPr sz="2000" spc="-10" dirty="0">
                <a:latin typeface="Carlito"/>
                <a:cs typeface="Carlito"/>
              </a:rPr>
              <a:t>nómina </a:t>
            </a:r>
            <a:r>
              <a:rPr sz="2000" dirty="0">
                <a:latin typeface="Carlito"/>
                <a:cs typeface="Carlito"/>
              </a:rPr>
              <a:t>extraordinaria,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todos</a:t>
            </a:r>
            <a:r>
              <a:rPr sz="2000" b="1" spc="47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los</a:t>
            </a:r>
            <a:r>
              <a:rPr sz="2000" b="1" spc="47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CFDI</a:t>
            </a:r>
            <a:r>
              <a:rPr sz="2000" b="1" spc="4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se</a:t>
            </a:r>
            <a:r>
              <a:rPr sz="2000" b="1" spc="46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timbren</a:t>
            </a:r>
            <a:r>
              <a:rPr sz="2000" b="1" spc="47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independientemente</a:t>
            </a:r>
            <a:r>
              <a:rPr sz="2000" b="1" spc="4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4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que</a:t>
            </a:r>
            <a:r>
              <a:rPr sz="2000" b="1" spc="484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la </a:t>
            </a:r>
            <a:r>
              <a:rPr sz="2000" b="1" dirty="0">
                <a:latin typeface="Carlito"/>
                <a:cs typeface="Carlito"/>
              </a:rPr>
              <a:t>prestación</a:t>
            </a:r>
            <a:r>
              <a:rPr sz="2000" b="1" spc="4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haya</a:t>
            </a:r>
            <a:r>
              <a:rPr sz="2000" b="1" spc="4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sido</a:t>
            </a:r>
            <a:r>
              <a:rPr sz="2000" b="1" spc="4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cobrada</a:t>
            </a:r>
            <a:r>
              <a:rPr sz="2000" b="1" spc="4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por</a:t>
            </a:r>
            <a:r>
              <a:rPr sz="2000" b="1" spc="4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el</a:t>
            </a:r>
            <a:r>
              <a:rPr sz="2000" b="1" spc="4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trabajador</a:t>
            </a:r>
            <a:r>
              <a:rPr sz="2000" b="1" spc="43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o</a:t>
            </a:r>
            <a:r>
              <a:rPr sz="2000" b="1" spc="45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no</a:t>
            </a:r>
            <a:r>
              <a:rPr sz="2000" dirty="0">
                <a:latin typeface="Carlito"/>
                <a:cs typeface="Carlito"/>
              </a:rPr>
              <a:t>.</a:t>
            </a:r>
            <a:r>
              <a:rPr sz="2000" spc="4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4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este</a:t>
            </a:r>
            <a:r>
              <a:rPr sz="2000" spc="4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sentido,</a:t>
            </a:r>
            <a:r>
              <a:rPr sz="2000" spc="445" dirty="0">
                <a:latin typeface="Carlito"/>
                <a:cs typeface="Carlito"/>
              </a:rPr>
              <a:t> </a:t>
            </a:r>
            <a:r>
              <a:rPr sz="2000" b="1" u="sng" spc="-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el</a:t>
            </a:r>
            <a:r>
              <a:rPr sz="2000" b="1" u="none" spc="-2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sistema del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spc="-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SAT</a:t>
            </a:r>
            <a:r>
              <a:rPr sz="2000" b="1" u="sng" spc="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considera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pagada</a:t>
            </a:r>
            <a:r>
              <a:rPr sz="2000" b="1" u="sng" spc="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toda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aquella</a:t>
            </a:r>
            <a:r>
              <a:rPr sz="2000" b="1" u="sng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PTU</a:t>
            </a:r>
            <a:r>
              <a:rPr sz="2000" b="1" u="sng" spc="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que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conste</a:t>
            </a:r>
            <a:r>
              <a:rPr sz="2000" b="1" u="sng" spc="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en</a:t>
            </a:r>
            <a:r>
              <a:rPr sz="2000" b="1" u="sng" spc="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un</a:t>
            </a:r>
            <a:r>
              <a:rPr sz="2000" b="1" u="sng" spc="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CFDI</a:t>
            </a:r>
            <a:r>
              <a:rPr sz="2000" b="1" u="sng" spc="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spc="-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de</a:t>
            </a:r>
            <a:r>
              <a:rPr sz="2000" b="1" u="none" spc="-2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nómina,</a:t>
            </a:r>
            <a:r>
              <a:rPr sz="2000" b="1" u="sng" spc="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cuando</a:t>
            </a:r>
            <a:r>
              <a:rPr sz="2000" b="1" u="sng" spc="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esto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no</a:t>
            </a:r>
            <a:r>
              <a:rPr sz="2000" b="1" u="sng" spc="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necesariamente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ha</a:t>
            </a:r>
            <a:r>
              <a:rPr sz="2000" b="1" u="sng" spc="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sido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cierto</a:t>
            </a:r>
            <a:r>
              <a:rPr sz="2000" b="1" u="sng" spc="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en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la</a:t>
            </a:r>
            <a:r>
              <a:rPr sz="2000" b="1" u="sng" spc="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práctica</a:t>
            </a:r>
            <a:r>
              <a:rPr sz="2000" u="none" dirty="0">
                <a:latin typeface="Carlito"/>
                <a:cs typeface="Carlito"/>
              </a:rPr>
              <a:t>.</a:t>
            </a:r>
            <a:r>
              <a:rPr sz="2000" u="none" spc="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De</a:t>
            </a:r>
            <a:r>
              <a:rPr sz="2000" u="none" spc="25" dirty="0">
                <a:latin typeface="Carlito"/>
                <a:cs typeface="Carlito"/>
              </a:rPr>
              <a:t> </a:t>
            </a:r>
            <a:r>
              <a:rPr sz="2000" u="none" spc="-20" dirty="0">
                <a:latin typeface="Carlito"/>
                <a:cs typeface="Carlito"/>
              </a:rPr>
              <a:t>esta </a:t>
            </a:r>
            <a:r>
              <a:rPr sz="2000" u="none" dirty="0">
                <a:latin typeface="Carlito"/>
                <a:cs typeface="Carlito"/>
              </a:rPr>
              <a:t>manera,</a:t>
            </a:r>
            <a:r>
              <a:rPr sz="2000" u="none" spc="27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los</a:t>
            </a:r>
            <a:r>
              <a:rPr sz="2000" u="none" spc="25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patrones</a:t>
            </a:r>
            <a:r>
              <a:rPr sz="2000" u="none" spc="27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estarían</a:t>
            </a:r>
            <a:r>
              <a:rPr sz="2000" u="none" spc="27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disminuyendo</a:t>
            </a:r>
            <a:r>
              <a:rPr sz="2000" u="none" spc="254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de</a:t>
            </a:r>
            <a:r>
              <a:rPr sz="2000" u="none" spc="254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sus</a:t>
            </a:r>
            <a:r>
              <a:rPr sz="2000" u="none" spc="254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pagos</a:t>
            </a:r>
            <a:r>
              <a:rPr sz="2000" u="none" spc="26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provisionales</a:t>
            </a:r>
            <a:r>
              <a:rPr sz="2000" u="none" spc="260" dirty="0">
                <a:latin typeface="Carlito"/>
                <a:cs typeface="Carlito"/>
              </a:rPr>
              <a:t> </a:t>
            </a:r>
            <a:r>
              <a:rPr sz="2000" u="none" spc="-25" dirty="0">
                <a:latin typeface="Carlito"/>
                <a:cs typeface="Carlito"/>
              </a:rPr>
              <a:t>una </a:t>
            </a:r>
            <a:r>
              <a:rPr sz="2000" u="none" dirty="0">
                <a:latin typeface="Carlito"/>
                <a:cs typeface="Carlito"/>
              </a:rPr>
              <a:t>PTU</a:t>
            </a:r>
            <a:r>
              <a:rPr sz="2000" u="none" spc="12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caracterizada</a:t>
            </a:r>
            <a:r>
              <a:rPr sz="2000" u="none" spc="13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como</a:t>
            </a:r>
            <a:r>
              <a:rPr sz="2000" u="none" spc="114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pagada,</a:t>
            </a:r>
            <a:r>
              <a:rPr sz="2000" u="none" spc="13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cuando</a:t>
            </a:r>
            <a:r>
              <a:rPr sz="2000" u="none" spc="13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en</a:t>
            </a:r>
            <a:r>
              <a:rPr sz="2000" u="none" spc="13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realidad</a:t>
            </a:r>
            <a:r>
              <a:rPr sz="2000" u="none" spc="13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no</a:t>
            </a:r>
            <a:r>
              <a:rPr sz="2000" u="none" spc="13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lo</a:t>
            </a:r>
            <a:r>
              <a:rPr sz="2000" u="none" spc="13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está,</a:t>
            </a:r>
            <a:r>
              <a:rPr sz="2000" u="none" spc="13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lo</a:t>
            </a:r>
            <a:r>
              <a:rPr sz="2000" u="none" spc="13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que</a:t>
            </a:r>
            <a:r>
              <a:rPr sz="2000" u="none" spc="120" dirty="0">
                <a:latin typeface="Carlito"/>
                <a:cs typeface="Carlito"/>
              </a:rPr>
              <a:t> </a:t>
            </a:r>
            <a:r>
              <a:rPr sz="2000" u="none" spc="-10" dirty="0">
                <a:latin typeface="Carlito"/>
                <a:cs typeface="Carlito"/>
              </a:rPr>
              <a:t>puede provocar</a:t>
            </a:r>
            <a:r>
              <a:rPr sz="2000" u="none" spc="-65" dirty="0">
                <a:latin typeface="Carlito"/>
                <a:cs typeface="Carlito"/>
              </a:rPr>
              <a:t> </a:t>
            </a:r>
            <a:r>
              <a:rPr sz="2000" u="none" spc="-10" dirty="0">
                <a:latin typeface="Carlito"/>
                <a:cs typeface="Carlito"/>
              </a:rPr>
              <a:t>diferencias</a:t>
            </a:r>
            <a:r>
              <a:rPr sz="2000" u="none" spc="-3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en</a:t>
            </a:r>
            <a:r>
              <a:rPr sz="2000" u="none" spc="-4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el</a:t>
            </a:r>
            <a:r>
              <a:rPr sz="2000" u="none" spc="-5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cálculo</a:t>
            </a:r>
            <a:r>
              <a:rPr sz="2000" u="none" spc="-5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y</a:t>
            </a:r>
            <a:r>
              <a:rPr sz="2000" u="none" spc="-5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determinación</a:t>
            </a:r>
            <a:r>
              <a:rPr sz="2000" u="none" spc="-3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del</a:t>
            </a:r>
            <a:r>
              <a:rPr sz="2000" u="none" spc="-5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impuesto</a:t>
            </a:r>
            <a:r>
              <a:rPr sz="2000" u="none" spc="-3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anual</a:t>
            </a:r>
            <a:r>
              <a:rPr sz="2000" u="none" spc="-6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a</a:t>
            </a:r>
            <a:r>
              <a:rPr sz="2000" u="none" spc="-50" dirty="0">
                <a:latin typeface="Carlito"/>
                <a:cs typeface="Carlito"/>
              </a:rPr>
              <a:t> </a:t>
            </a:r>
            <a:r>
              <a:rPr sz="2000" u="none" spc="-10" dirty="0">
                <a:latin typeface="Carlito"/>
                <a:cs typeface="Carlito"/>
              </a:rPr>
              <a:t>pagar.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2043" y="4564760"/>
            <a:ext cx="674179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73735" algn="l"/>
                <a:tab pos="1708785" algn="l"/>
                <a:tab pos="2404110" algn="l"/>
                <a:tab pos="2836545" algn="l"/>
                <a:tab pos="3647440" algn="l"/>
                <a:tab pos="4624705" algn="l"/>
                <a:tab pos="5251450" algn="l"/>
                <a:tab pos="5600065" algn="l"/>
              </a:tabLst>
            </a:pPr>
            <a:r>
              <a:rPr sz="2000" spc="-10" dirty="0">
                <a:latin typeface="Carlito"/>
                <a:cs typeface="Carlito"/>
              </a:rPr>
              <a:t>Esto,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además,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0" dirty="0">
                <a:latin typeface="Carlito"/>
                <a:cs typeface="Carlito"/>
              </a:rPr>
              <a:t>tiene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un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efecto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adverso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0" dirty="0">
                <a:latin typeface="Carlito"/>
                <a:cs typeface="Carlito"/>
              </a:rPr>
              <a:t>para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el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0" dirty="0">
                <a:latin typeface="Carlito"/>
                <a:cs typeface="Carlito"/>
              </a:rPr>
              <a:t>trabajador,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2043" y="4869256"/>
            <a:ext cx="441579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367155" algn="l"/>
                <a:tab pos="2103755" algn="l"/>
                <a:tab pos="3371850" algn="l"/>
              </a:tabLst>
            </a:pPr>
            <a:r>
              <a:rPr sz="2000" spc="-10" dirty="0">
                <a:latin typeface="Carlito"/>
                <a:cs typeface="Carlito"/>
              </a:rPr>
              <a:t>declaración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anual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prellenada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aparecerá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42559" y="4869256"/>
            <a:ext cx="188658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32815" algn="l"/>
                <a:tab pos="1456055" algn="l"/>
              </a:tabLst>
            </a:pPr>
            <a:r>
              <a:rPr sz="2000" spc="-10" dirty="0">
                <a:latin typeface="Carlito"/>
                <a:cs typeface="Carlito"/>
              </a:rPr>
              <a:t>ingreso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por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PTU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52043" y="5174741"/>
            <a:ext cx="448754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865630" algn="l"/>
                <a:tab pos="2712085" algn="l"/>
              </a:tabLst>
            </a:pPr>
            <a:r>
              <a:rPr sz="2000" spc="-10" dirty="0">
                <a:latin typeface="Carlito"/>
                <a:cs typeface="Carlito"/>
              </a:rPr>
              <a:t>necesariamente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cobró,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incrementándole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08219" y="4869256"/>
            <a:ext cx="2856865" cy="636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25" dirty="0">
                <a:latin typeface="Carlito"/>
                <a:cs typeface="Carlito"/>
              </a:rPr>
              <a:t>un</a:t>
            </a:r>
            <a:endParaRPr sz="2000">
              <a:latin typeface="Carlito"/>
              <a:cs typeface="Carlito"/>
            </a:endParaRPr>
          </a:p>
          <a:p>
            <a:pPr marL="114300">
              <a:lnSpc>
                <a:spcPct val="100000"/>
              </a:lnSpc>
              <a:spcBef>
                <a:spcPts val="5"/>
              </a:spcBef>
              <a:tabLst>
                <a:tab pos="588645" algn="l"/>
                <a:tab pos="1016635" algn="l"/>
                <a:tab pos="1969135" algn="l"/>
              </a:tabLst>
            </a:pPr>
            <a:r>
              <a:rPr sz="2000" spc="-25" dirty="0">
                <a:latin typeface="Carlito"/>
                <a:cs typeface="Carlito"/>
              </a:rPr>
              <a:t>así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su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ingreso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10" dirty="0">
                <a:latin typeface="Carlito"/>
                <a:cs typeface="Carlito"/>
              </a:rPr>
              <a:t>gravable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631048" y="4564760"/>
            <a:ext cx="1343025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0" algn="r">
              <a:lnSpc>
                <a:spcPct val="100000"/>
              </a:lnSpc>
              <a:spcBef>
                <a:spcPts val="100"/>
              </a:spcBef>
              <a:tabLst>
                <a:tab pos="657860" algn="l"/>
                <a:tab pos="1083310" algn="l"/>
              </a:tabLst>
            </a:pPr>
            <a:r>
              <a:rPr sz="2000" spc="-20" dirty="0">
                <a:latin typeface="Carlito"/>
                <a:cs typeface="Carlito"/>
              </a:rPr>
              <a:t>pues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en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su</a:t>
            </a:r>
            <a:endParaRPr sz="20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  <a:tabLst>
                <a:tab pos="560705" algn="l"/>
                <a:tab pos="911225" algn="l"/>
              </a:tabLst>
            </a:pPr>
            <a:r>
              <a:rPr sz="2000" spc="-25" dirty="0">
                <a:latin typeface="Carlito"/>
                <a:cs typeface="Carlito"/>
              </a:rPr>
              <a:t>que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él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no</a:t>
            </a:r>
            <a:endParaRPr sz="20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  <a:tabLst>
                <a:tab pos="354965" algn="l"/>
              </a:tabLst>
            </a:pPr>
            <a:r>
              <a:rPr sz="2000" spc="-25" dirty="0">
                <a:latin typeface="Carlito"/>
                <a:cs typeface="Carlito"/>
              </a:rPr>
              <a:t>y,</a:t>
            </a:r>
            <a:r>
              <a:rPr sz="2000" dirty="0">
                <a:latin typeface="Carlito"/>
                <a:cs typeface="Carlito"/>
              </a:rPr>
              <a:t>	</a:t>
            </a:r>
            <a:r>
              <a:rPr sz="2000" spc="-25" dirty="0">
                <a:latin typeface="Carlito"/>
                <a:cs typeface="Carlito"/>
              </a:rPr>
              <a:t>en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52043" y="5479491"/>
            <a:ext cx="37712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Carlito"/>
                <a:cs typeface="Carlito"/>
              </a:rPr>
              <a:t>consecuencia,</a:t>
            </a:r>
            <a:r>
              <a:rPr sz="2000" spc="-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su</a:t>
            </a:r>
            <a:r>
              <a:rPr sz="2000" spc="-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impuesto</a:t>
            </a:r>
            <a:r>
              <a:rPr sz="2000" spc="-6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causado.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85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4599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latin typeface="Carlito"/>
                <a:cs typeface="Carlito"/>
              </a:rPr>
              <a:t>EFECTOS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EN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LA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DECLARACIÓN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ANUAL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Existen</a:t>
            </a:r>
            <a:r>
              <a:rPr sz="2000" spc="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sistemas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nómina</a:t>
            </a:r>
            <a:r>
              <a:rPr sz="2000" spc="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puede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timbrar</a:t>
            </a:r>
            <a:r>
              <a:rPr sz="2000" spc="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cada</a:t>
            </a:r>
            <a:r>
              <a:rPr sz="2000" spc="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recibo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conforme </a:t>
            </a:r>
            <a:r>
              <a:rPr sz="2000" dirty="0">
                <a:latin typeface="Carlito"/>
                <a:cs typeface="Carlito"/>
              </a:rPr>
              <a:t>estos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vayan</a:t>
            </a:r>
            <a:r>
              <a:rPr sz="2000" spc="1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siendo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cobrados.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Esto</a:t>
            </a:r>
            <a:r>
              <a:rPr sz="2000" spc="1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refleja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mayor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precisión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ingresos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del </a:t>
            </a:r>
            <a:r>
              <a:rPr sz="2000" dirty="0">
                <a:latin typeface="Carlito"/>
                <a:cs typeface="Carlito"/>
              </a:rPr>
              <a:t>trabajador,</a:t>
            </a:r>
            <a:r>
              <a:rPr sz="2000" spc="2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25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sus</a:t>
            </a:r>
            <a:r>
              <a:rPr sz="2000" spc="2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contribuciones</a:t>
            </a:r>
            <a:r>
              <a:rPr sz="2000" spc="2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causadas,</a:t>
            </a:r>
            <a:r>
              <a:rPr sz="2000" spc="2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2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2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25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montos</a:t>
            </a:r>
            <a:r>
              <a:rPr sz="2000" spc="2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pagados</a:t>
            </a:r>
            <a:r>
              <a:rPr sz="2000" spc="2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por</a:t>
            </a:r>
            <a:r>
              <a:rPr sz="2000" spc="26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el </a:t>
            </a:r>
            <a:r>
              <a:rPr sz="2000" dirty="0">
                <a:latin typeface="Carlito"/>
                <a:cs typeface="Carlito"/>
              </a:rPr>
              <a:t>patrón;</a:t>
            </a:r>
            <a:r>
              <a:rPr sz="2000" spc="2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sin</a:t>
            </a:r>
            <a:r>
              <a:rPr sz="2000" spc="2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embargo,</a:t>
            </a:r>
            <a:r>
              <a:rPr sz="2000" spc="2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esto</a:t>
            </a:r>
            <a:r>
              <a:rPr sz="2000" spc="25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también</a:t>
            </a:r>
            <a:r>
              <a:rPr sz="2000" spc="2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genera</a:t>
            </a:r>
            <a:r>
              <a:rPr sz="2000" spc="25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2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problema</a:t>
            </a:r>
            <a:r>
              <a:rPr sz="2000" spc="25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importante:</a:t>
            </a:r>
            <a:r>
              <a:rPr sz="2000" spc="2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Para</a:t>
            </a:r>
            <a:r>
              <a:rPr sz="2000" b="1" spc="254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el </a:t>
            </a:r>
            <a:r>
              <a:rPr sz="2000" b="1" dirty="0">
                <a:latin typeface="Carlito"/>
                <a:cs typeface="Carlito"/>
              </a:rPr>
              <a:t>llenado</a:t>
            </a:r>
            <a:r>
              <a:rPr sz="2000" b="1" spc="229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229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la</a:t>
            </a:r>
            <a:r>
              <a:rPr sz="2000" b="1" spc="229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declaración</a:t>
            </a:r>
            <a:r>
              <a:rPr sz="2000" b="1" spc="2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anual</a:t>
            </a:r>
            <a:r>
              <a:rPr sz="2000" b="1" spc="229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2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los</a:t>
            </a:r>
            <a:r>
              <a:rPr sz="2000" b="1" spc="2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patrones,</a:t>
            </a:r>
            <a:r>
              <a:rPr sz="2000" b="1" spc="2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el</a:t>
            </a:r>
            <a:r>
              <a:rPr sz="2000" b="1" spc="22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sistema</a:t>
            </a:r>
            <a:r>
              <a:rPr sz="2000" b="1" spc="229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2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la</a:t>
            </a:r>
            <a:r>
              <a:rPr sz="2000" b="1" spc="24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autoridad </a:t>
            </a:r>
            <a:r>
              <a:rPr sz="2000" b="1" dirty="0">
                <a:latin typeface="Carlito"/>
                <a:cs typeface="Carlito"/>
              </a:rPr>
              <a:t>procesa</a:t>
            </a:r>
            <a:r>
              <a:rPr sz="2000" b="1" spc="12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como</a:t>
            </a:r>
            <a:r>
              <a:rPr sz="2000" b="1" spc="100" dirty="0">
                <a:latin typeface="Carlito"/>
                <a:cs typeface="Carlito"/>
              </a:rPr>
              <a:t> </a:t>
            </a:r>
            <a:r>
              <a:rPr sz="2000" b="1" dirty="0">
                <a:latin typeface="Liberation Sans Narrow"/>
                <a:cs typeface="Liberation Sans Narrow"/>
              </a:rPr>
              <a:t>“PTU</a:t>
            </a:r>
            <a:r>
              <a:rPr sz="2000" b="1" spc="90" dirty="0">
                <a:latin typeface="Liberation Sans Narrow"/>
                <a:cs typeface="Liberation Sans Narrow"/>
              </a:rPr>
              <a:t> </a:t>
            </a:r>
            <a:r>
              <a:rPr sz="2000" b="1" dirty="0">
                <a:latin typeface="Liberation Sans Narrow"/>
                <a:cs typeface="Liberation Sans Narrow"/>
              </a:rPr>
              <a:t>pagada”</a:t>
            </a:r>
            <a:r>
              <a:rPr sz="2000" b="1" spc="95" dirty="0">
                <a:latin typeface="Liberation Sans Narrow"/>
                <a:cs typeface="Liberation Sans Narrow"/>
              </a:rPr>
              <a:t> </a:t>
            </a:r>
            <a:r>
              <a:rPr sz="2000" b="1" dirty="0">
                <a:latin typeface="Carlito"/>
                <a:cs typeface="Carlito"/>
              </a:rPr>
              <a:t>solamente</a:t>
            </a:r>
            <a:r>
              <a:rPr sz="2000" b="1" spc="12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aquellos</a:t>
            </a:r>
            <a:r>
              <a:rPr sz="2000" b="1" spc="11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recibos</a:t>
            </a:r>
            <a:r>
              <a:rPr sz="2000" b="1" spc="10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timbrados</a:t>
            </a:r>
            <a:r>
              <a:rPr sz="2000" b="1" spc="10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en</a:t>
            </a:r>
            <a:r>
              <a:rPr sz="2000" b="1" spc="10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mayo</a:t>
            </a:r>
            <a:r>
              <a:rPr sz="2000" spc="-10" dirty="0">
                <a:latin typeface="Carlito"/>
                <a:cs typeface="Carlito"/>
              </a:rPr>
              <a:t>,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y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no</a:t>
            </a:r>
            <a:r>
              <a:rPr sz="2000" b="1" u="sng" spc="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así</a:t>
            </a:r>
            <a:r>
              <a:rPr sz="2000" b="1" u="sng" spc="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los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timbrados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en</a:t>
            </a:r>
            <a:r>
              <a:rPr sz="2000" b="1" u="sng" spc="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meses</a:t>
            </a:r>
            <a:r>
              <a:rPr sz="2000" b="1" u="sng" spc="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posteriores,</a:t>
            </a:r>
            <a:r>
              <a:rPr sz="2000" b="1" u="sng" spc="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provocando</a:t>
            </a:r>
            <a:r>
              <a:rPr sz="2000" b="1" u="sng" spc="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que,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a</a:t>
            </a:r>
            <a:r>
              <a:rPr sz="2000" b="1" u="sng" spc="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los</a:t>
            </a:r>
            <a:r>
              <a:rPr sz="2000" b="1" u="sng" spc="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ojos</a:t>
            </a:r>
            <a:r>
              <a:rPr sz="2000" b="1" u="sng" spc="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de</a:t>
            </a:r>
            <a:r>
              <a:rPr sz="2000" b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spc="-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la</a:t>
            </a:r>
            <a:r>
              <a:rPr sz="2000" b="1" u="none" spc="-2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autoridad,</a:t>
            </a:r>
            <a:r>
              <a:rPr sz="2000" b="1" u="sng" spc="434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el</a:t>
            </a:r>
            <a:r>
              <a:rPr sz="2000" b="1" u="sng" spc="434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patrón</a:t>
            </a:r>
            <a:r>
              <a:rPr sz="2000" b="1" u="sng" spc="43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tenga</a:t>
            </a:r>
            <a:r>
              <a:rPr sz="2000" b="1" u="sng" spc="43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un</a:t>
            </a:r>
            <a:r>
              <a:rPr sz="2000" b="1" u="sng" spc="4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monto</a:t>
            </a:r>
            <a:r>
              <a:rPr sz="2000" b="1" u="sng" spc="4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de</a:t>
            </a:r>
            <a:r>
              <a:rPr sz="2000" b="1" u="sng" spc="434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PTU</a:t>
            </a:r>
            <a:r>
              <a:rPr sz="2000" b="1" u="sng" spc="4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no</a:t>
            </a:r>
            <a:r>
              <a:rPr sz="2000" b="1" u="sng" spc="4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rlito"/>
                <a:cs typeface="Carlito"/>
              </a:rPr>
              <a:t>pagada</a:t>
            </a:r>
            <a:r>
              <a:rPr sz="2000" u="none" dirty="0">
                <a:latin typeface="Carlito"/>
                <a:cs typeface="Carlito"/>
              </a:rPr>
              <a:t>,</a:t>
            </a:r>
            <a:r>
              <a:rPr sz="2000" u="none" spc="440" dirty="0"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que</a:t>
            </a:r>
            <a:r>
              <a:rPr sz="2000" i="1" u="none" spc="4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i="1" u="none" spc="4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spc="-10" dirty="0">
                <a:solidFill>
                  <a:srgbClr val="003399"/>
                </a:solidFill>
                <a:latin typeface="Carlito"/>
                <a:cs typeface="Carlito"/>
              </a:rPr>
              <a:t>manera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automática</a:t>
            </a:r>
            <a:r>
              <a:rPr sz="2000" i="1" u="none" spc="4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caracteriza</a:t>
            </a:r>
            <a:r>
              <a:rPr sz="2000" i="1" u="none" spc="4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como</a:t>
            </a:r>
            <a:r>
              <a:rPr sz="2000" i="1" u="none" spc="409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un</a:t>
            </a:r>
            <a:r>
              <a:rPr sz="2000" i="1" u="none" spc="4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monto</a:t>
            </a:r>
            <a:r>
              <a:rPr sz="2000" i="1" u="none" spc="4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sujeto</a:t>
            </a:r>
            <a:r>
              <a:rPr sz="2000" i="1" u="none" spc="39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i="1" u="none" spc="39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adicionarse</a:t>
            </a:r>
            <a:r>
              <a:rPr sz="2000" i="1" u="none" spc="40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a</a:t>
            </a:r>
            <a:r>
              <a:rPr sz="2000" i="1" u="none" spc="40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i="1" u="none" spc="409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PTU</a:t>
            </a:r>
            <a:r>
              <a:rPr sz="2000" i="1" u="none" spc="39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i="1" u="none" spc="-25" dirty="0">
                <a:solidFill>
                  <a:srgbClr val="003399"/>
                </a:solidFill>
                <a:latin typeface="Carlito"/>
                <a:cs typeface="Carlito"/>
              </a:rPr>
              <a:t>del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ejercicio</a:t>
            </a:r>
            <a:r>
              <a:rPr sz="2000" i="1" u="none" spc="80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siguiente</a:t>
            </a:r>
            <a:r>
              <a:rPr sz="2000" i="1" u="none" spc="70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a</a:t>
            </a:r>
            <a:r>
              <a:rPr sz="2000" i="1" u="none" spc="75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aquél</a:t>
            </a:r>
            <a:r>
              <a:rPr sz="2000" i="1" u="none" spc="70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i="1" u="none" spc="75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que</a:t>
            </a:r>
            <a:r>
              <a:rPr sz="2000" i="1" u="none" spc="75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prescribió</a:t>
            </a:r>
            <a:r>
              <a:rPr sz="2000" i="1" u="none" spc="75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el</a:t>
            </a:r>
            <a:r>
              <a:rPr sz="2000" i="1" u="none" spc="80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derecho</a:t>
            </a:r>
            <a:r>
              <a:rPr sz="2000" i="1" u="none" spc="75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del</a:t>
            </a:r>
            <a:r>
              <a:rPr sz="2000" i="1" u="none" spc="75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trabajador</a:t>
            </a:r>
            <a:r>
              <a:rPr sz="2000" i="1" u="none" spc="75" dirty="0">
                <a:solidFill>
                  <a:srgbClr val="003399"/>
                </a:solidFill>
                <a:latin typeface="Carlito"/>
                <a:cs typeface="Carlito"/>
              </a:rPr>
              <a:t>  </a:t>
            </a:r>
            <a:r>
              <a:rPr sz="2000" i="1" u="none" spc="-50" dirty="0">
                <a:solidFill>
                  <a:srgbClr val="003399"/>
                </a:solidFill>
                <a:latin typeface="Carlito"/>
                <a:cs typeface="Carlito"/>
              </a:rPr>
              <a:t>a </a:t>
            </a:r>
            <a:r>
              <a:rPr sz="2000" i="1" u="none" dirty="0">
                <a:solidFill>
                  <a:srgbClr val="003399"/>
                </a:solidFill>
                <a:latin typeface="Carlito"/>
                <a:cs typeface="Carlito"/>
              </a:rPr>
              <a:t>cobrarla</a:t>
            </a:r>
            <a:r>
              <a:rPr sz="2000" u="none" dirty="0">
                <a:latin typeface="Carlito"/>
                <a:cs typeface="Carlito"/>
              </a:rPr>
              <a:t>,</a:t>
            </a:r>
            <a:r>
              <a:rPr sz="2000" u="none" spc="85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no</a:t>
            </a:r>
            <a:r>
              <a:rPr sz="2000" b="1" u="none" spc="100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obstante</a:t>
            </a:r>
            <a:r>
              <a:rPr sz="2000" b="1" u="none" spc="100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que</a:t>
            </a:r>
            <a:r>
              <a:rPr sz="2000" b="1" u="none" spc="110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esos</a:t>
            </a:r>
            <a:r>
              <a:rPr sz="2000" b="1" u="none" spc="90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montos</a:t>
            </a:r>
            <a:r>
              <a:rPr sz="2000" b="1" u="none" spc="105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sí</a:t>
            </a:r>
            <a:r>
              <a:rPr sz="2000" b="1" u="none" spc="85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fueron</a:t>
            </a:r>
            <a:r>
              <a:rPr sz="2000" b="1" u="none" spc="114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cobrados</a:t>
            </a:r>
            <a:r>
              <a:rPr sz="2000" b="1" u="none" spc="110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y</a:t>
            </a:r>
            <a:r>
              <a:rPr sz="2000" b="1" u="none" spc="95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timbrados</a:t>
            </a:r>
            <a:r>
              <a:rPr sz="2000" b="1" u="none" spc="120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en</a:t>
            </a:r>
            <a:r>
              <a:rPr sz="2000" b="1" u="none" spc="100" dirty="0">
                <a:latin typeface="Carlito"/>
                <a:cs typeface="Carlito"/>
              </a:rPr>
              <a:t> </a:t>
            </a:r>
            <a:r>
              <a:rPr sz="2000" b="1" u="none" spc="-25" dirty="0">
                <a:latin typeface="Carlito"/>
                <a:cs typeface="Carlito"/>
              </a:rPr>
              <a:t>el </a:t>
            </a:r>
            <a:r>
              <a:rPr sz="2000" b="1" u="none" dirty="0">
                <a:latin typeface="Carlito"/>
                <a:cs typeface="Carlito"/>
              </a:rPr>
              <a:t>momento</a:t>
            </a:r>
            <a:r>
              <a:rPr sz="2000" b="1" u="none" spc="-45" dirty="0">
                <a:latin typeface="Carlito"/>
                <a:cs typeface="Carlito"/>
              </a:rPr>
              <a:t> </a:t>
            </a:r>
            <a:r>
              <a:rPr sz="2000" b="1" u="none" dirty="0">
                <a:latin typeface="Carlito"/>
                <a:cs typeface="Carlito"/>
              </a:rPr>
              <a:t>del</a:t>
            </a:r>
            <a:r>
              <a:rPr sz="2000" b="1" u="none" spc="-30" dirty="0">
                <a:latin typeface="Carlito"/>
                <a:cs typeface="Carlito"/>
              </a:rPr>
              <a:t> </a:t>
            </a:r>
            <a:r>
              <a:rPr sz="2000" b="1" u="none" spc="-10" dirty="0">
                <a:latin typeface="Carlito"/>
                <a:cs typeface="Carlito"/>
              </a:rPr>
              <a:t>pago.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86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5208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latin typeface="Carlito"/>
                <a:cs typeface="Carlito"/>
              </a:rPr>
              <a:t>EFECTOS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EN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LA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DECLARACIÓN</a:t>
            </a:r>
            <a:r>
              <a:rPr sz="2000" b="1" spc="-4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ANUAL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Esto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puede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llegar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tener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1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efecto</a:t>
            </a:r>
            <a:r>
              <a:rPr sz="2000" spc="1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'bola</a:t>
            </a:r>
            <a:r>
              <a:rPr sz="2000" spc="1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nieve'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año</a:t>
            </a:r>
            <a:r>
              <a:rPr sz="2000" spc="1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tras</a:t>
            </a:r>
            <a:r>
              <a:rPr sz="2000" spc="1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año</a:t>
            </a:r>
            <a:r>
              <a:rPr sz="2000" spc="16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se </a:t>
            </a:r>
            <a:r>
              <a:rPr sz="2000" dirty="0">
                <a:latin typeface="Carlito"/>
                <a:cs typeface="Carlito"/>
              </a:rPr>
              <a:t>van</a:t>
            </a:r>
            <a:r>
              <a:rPr sz="2000" spc="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acumulando</a:t>
            </a:r>
            <a:r>
              <a:rPr sz="2000" spc="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montos</a:t>
            </a:r>
            <a:r>
              <a:rPr sz="2000" spc="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autoridad</a:t>
            </a:r>
            <a:r>
              <a:rPr sz="2000" spc="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considera</a:t>
            </a:r>
            <a:r>
              <a:rPr sz="2000" spc="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como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no</a:t>
            </a:r>
            <a:r>
              <a:rPr sz="2000" spc="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pagada,</a:t>
            </a:r>
            <a:r>
              <a:rPr sz="2000" spc="4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por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sólo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hecho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recibos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no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timbraron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mayo,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cuando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realidad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esos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pagos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fueron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cubiertos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conforme</a:t>
            </a:r>
            <a:r>
              <a:rPr sz="2000" spc="-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plazos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previstos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Ley.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5"/>
              </a:spcBef>
            </a:pP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spc="25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forma</a:t>
            </a:r>
            <a:r>
              <a:rPr sz="2000" b="1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b="1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que</a:t>
            </a:r>
            <a:r>
              <a:rPr sz="2000" b="1" spc="2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autoridad</a:t>
            </a:r>
            <a:r>
              <a:rPr sz="2000" b="1" spc="2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ha</a:t>
            </a:r>
            <a:r>
              <a:rPr sz="2000" b="1" spc="2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parametrizado</a:t>
            </a:r>
            <a:r>
              <a:rPr sz="2000" b="1" spc="2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el</a:t>
            </a:r>
            <a:r>
              <a:rPr sz="2000" b="1" spc="2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manejo</a:t>
            </a:r>
            <a:r>
              <a:rPr sz="2000" b="1" spc="26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spc="2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PTU</a:t>
            </a:r>
            <a:r>
              <a:rPr sz="2000" b="1" spc="2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b="1" spc="2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003399"/>
                </a:solidFill>
                <a:latin typeface="Carlito"/>
                <a:cs typeface="Carlito"/>
              </a:rPr>
              <a:t>el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CFDI</a:t>
            </a:r>
            <a:r>
              <a:rPr sz="2000" b="1" spc="40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3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nómina</a:t>
            </a:r>
            <a:r>
              <a:rPr sz="2000" b="1" spc="40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no</a:t>
            </a:r>
            <a:r>
              <a:rPr sz="2000" b="1" spc="39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es</a:t>
            </a:r>
            <a:r>
              <a:rPr sz="2000" b="1" spc="40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el</a:t>
            </a:r>
            <a:r>
              <a:rPr sz="2000" b="1" spc="3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óptimo</a:t>
            </a:r>
            <a:r>
              <a:rPr sz="2000" b="1" spc="3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y</a:t>
            </a:r>
            <a:r>
              <a:rPr sz="2000" b="1" spc="40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se</a:t>
            </a:r>
            <a:r>
              <a:rPr sz="2000" b="1" spc="3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presta</a:t>
            </a:r>
            <a:r>
              <a:rPr sz="2000" b="1" spc="4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a</a:t>
            </a:r>
            <a:r>
              <a:rPr sz="2000" b="1" spc="4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problemas</a:t>
            </a:r>
            <a:r>
              <a:rPr sz="2000" b="1" spc="4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prácticos.</a:t>
            </a:r>
            <a:r>
              <a:rPr sz="2000" b="1" spc="4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3399"/>
                </a:solidFill>
                <a:latin typeface="Carlito"/>
                <a:cs typeface="Carlito"/>
              </a:rPr>
              <a:t>Será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conveniente</a:t>
            </a:r>
            <a:r>
              <a:rPr sz="2000" b="1" spc="1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que</a:t>
            </a:r>
            <a:r>
              <a:rPr sz="2000" b="1" spc="1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se</a:t>
            </a:r>
            <a:r>
              <a:rPr sz="2000" b="1" spc="1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realicen</a:t>
            </a:r>
            <a:r>
              <a:rPr sz="2000" b="1" spc="11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ajustes</a:t>
            </a:r>
            <a:r>
              <a:rPr sz="2000" b="1" spc="1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b="1" spc="1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el</a:t>
            </a:r>
            <a:r>
              <a:rPr sz="2000" b="1" spc="1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procesamiento</a:t>
            </a:r>
            <a:r>
              <a:rPr sz="2000" b="1" spc="1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1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datos</a:t>
            </a:r>
            <a:r>
              <a:rPr sz="2000" b="1" spc="1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por</a:t>
            </a:r>
            <a:r>
              <a:rPr sz="2000" b="1" spc="1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3399"/>
                </a:solidFill>
                <a:latin typeface="Carlito"/>
                <a:cs typeface="Carlito"/>
              </a:rPr>
              <a:t>parte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spc="-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spc="-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3399"/>
                </a:solidFill>
                <a:latin typeface="Carlito"/>
                <a:cs typeface="Carlito"/>
              </a:rPr>
              <a:t>autoridad.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0"/>
              </a:spcBef>
            </a:pPr>
            <a:r>
              <a:rPr sz="2000" dirty="0">
                <a:latin typeface="Carlito"/>
                <a:cs typeface="Carlito"/>
              </a:rPr>
              <a:t>En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declaración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anual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tiene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opción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introducir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manera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manual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los </a:t>
            </a:r>
            <a:r>
              <a:rPr sz="2000" dirty="0">
                <a:latin typeface="Carlito"/>
                <a:cs typeface="Carlito"/>
              </a:rPr>
              <a:t>datos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PTU,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poder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así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reflejar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saldos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correctos,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pero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esto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no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soluciona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manera</a:t>
            </a:r>
            <a:r>
              <a:rPr sz="2000" spc="1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autoridad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tiene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registrados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datos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PTU</a:t>
            </a:r>
            <a:r>
              <a:rPr sz="2000" spc="1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pagada</a:t>
            </a:r>
            <a:r>
              <a:rPr sz="2000" spc="114" dirty="0">
                <a:latin typeface="Carlito"/>
                <a:cs typeface="Carlito"/>
              </a:rPr>
              <a:t> </a:t>
            </a:r>
            <a:r>
              <a:rPr sz="2000" spc="-50" dirty="0">
                <a:latin typeface="Carlito"/>
                <a:cs typeface="Carlito"/>
              </a:rPr>
              <a:t>y </a:t>
            </a:r>
            <a:r>
              <a:rPr sz="2000" dirty="0">
                <a:latin typeface="Carlito"/>
                <a:cs typeface="Carlito"/>
              </a:rPr>
              <a:t>no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pagada.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87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4599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latin typeface="Carlito"/>
                <a:cs typeface="Carlito"/>
              </a:rPr>
              <a:t>SISTEMATIZACIÓN</a:t>
            </a:r>
            <a:endParaRPr sz="2000">
              <a:latin typeface="Carlito"/>
              <a:cs typeface="Carlito"/>
            </a:endParaRPr>
          </a:p>
          <a:p>
            <a:pPr marL="12700" marR="6985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La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sistematización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información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fiscal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necesaria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1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genera</a:t>
            </a:r>
            <a:r>
              <a:rPr sz="2000" spc="1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una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serie</a:t>
            </a:r>
            <a:r>
              <a:rPr sz="2000" spc="13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de </a:t>
            </a:r>
            <a:r>
              <a:rPr sz="2000" dirty="0">
                <a:latin typeface="Carlito"/>
                <a:cs typeface="Carlito"/>
              </a:rPr>
              <a:t>beneficios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tanto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contribuyentes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como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autoridades;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sin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embargo,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aún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229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necesario</a:t>
            </a:r>
            <a:r>
              <a:rPr sz="2000" spc="24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optimizar</a:t>
            </a:r>
            <a:r>
              <a:rPr sz="2000" spc="229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229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procesos</a:t>
            </a:r>
            <a:r>
              <a:rPr sz="2000" spc="229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229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evitar</a:t>
            </a:r>
            <a:r>
              <a:rPr sz="2000" spc="229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24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discordancia</a:t>
            </a:r>
            <a:r>
              <a:rPr sz="2000" spc="22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229" dirty="0">
                <a:latin typeface="Carlito"/>
                <a:cs typeface="Carlito"/>
              </a:rPr>
              <a:t>  </a:t>
            </a:r>
            <a:r>
              <a:rPr sz="2000" spc="-25" dirty="0">
                <a:latin typeface="Carlito"/>
                <a:cs typeface="Carlito"/>
              </a:rPr>
              <a:t>la </a:t>
            </a:r>
            <a:r>
              <a:rPr sz="2000" dirty="0">
                <a:latin typeface="Carlito"/>
                <a:cs typeface="Carlito"/>
              </a:rPr>
              <a:t>información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entre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registros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empresas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-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autoridades.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5"/>
              </a:spcBef>
            </a:pP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Los</a:t>
            </a:r>
            <a:r>
              <a:rPr sz="2000" b="1" i="1" spc="1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contribuyentes</a:t>
            </a:r>
            <a:r>
              <a:rPr sz="2000" b="1" i="1" spc="1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deben</a:t>
            </a:r>
            <a:r>
              <a:rPr sz="2000" b="1" i="1" spc="14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tener</a:t>
            </a:r>
            <a:r>
              <a:rPr sz="2000" b="1" i="1" spc="1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mayor</a:t>
            </a:r>
            <a:r>
              <a:rPr sz="2000" b="1" i="1" spc="1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conciencia</a:t>
            </a:r>
            <a:r>
              <a:rPr sz="2000" b="1" i="1" spc="1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sobre</a:t>
            </a:r>
            <a:r>
              <a:rPr sz="2000" b="1" i="1" spc="1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b="1" i="1" spc="1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implicaciones</a:t>
            </a:r>
            <a:r>
              <a:rPr sz="2000" b="1" i="1" spc="1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spc="-25" dirty="0">
                <a:solidFill>
                  <a:srgbClr val="003399"/>
                </a:solidFill>
                <a:latin typeface="Carlito"/>
                <a:cs typeface="Carlito"/>
              </a:rPr>
              <a:t>de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i="1" spc="1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información</a:t>
            </a:r>
            <a:r>
              <a:rPr sz="2000" b="1" i="1" spc="18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que</a:t>
            </a:r>
            <a:r>
              <a:rPr sz="2000" b="1" i="1" spc="1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se</a:t>
            </a:r>
            <a:r>
              <a:rPr sz="2000" b="1" i="1" spc="1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reporta</a:t>
            </a:r>
            <a:r>
              <a:rPr sz="2000" b="1" i="1" spc="20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b="1" i="1" spc="19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las</a:t>
            </a:r>
            <a:r>
              <a:rPr sz="2000" b="1" i="1" spc="2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facturas</a:t>
            </a:r>
            <a:r>
              <a:rPr sz="2000" b="1" i="1" spc="2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electrónica</a:t>
            </a:r>
            <a:r>
              <a:rPr sz="2000" b="1" i="1" spc="2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(incluyendo</a:t>
            </a:r>
            <a:r>
              <a:rPr sz="2000" b="1" i="1" spc="1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spc="-10" dirty="0">
                <a:solidFill>
                  <a:srgbClr val="003399"/>
                </a:solidFill>
                <a:latin typeface="Carlito"/>
                <a:cs typeface="Carlito"/>
              </a:rPr>
              <a:t>recibo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i="1" spc="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nómina),</a:t>
            </a:r>
            <a:r>
              <a:rPr sz="2000" b="1" i="1" spc="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i="1" spc="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que</a:t>
            </a:r>
            <a:r>
              <a:rPr sz="2000" b="1" i="1" spc="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obra</a:t>
            </a:r>
            <a:r>
              <a:rPr sz="2000" b="1" i="1" spc="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b="1" i="1" spc="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sus</a:t>
            </a:r>
            <a:r>
              <a:rPr sz="2000" b="1" i="1" spc="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registros</a:t>
            </a:r>
            <a:r>
              <a:rPr sz="2000" b="1" i="1" spc="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contables,</a:t>
            </a:r>
            <a:r>
              <a:rPr sz="2000" b="1" i="1" spc="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y</a:t>
            </a:r>
            <a:r>
              <a:rPr sz="2000" b="1" i="1" spc="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i="1" spc="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que</a:t>
            </a:r>
            <a:r>
              <a:rPr sz="2000" b="1" i="1" spc="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se</a:t>
            </a:r>
            <a:r>
              <a:rPr sz="2000" b="1" i="1" spc="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declarar</a:t>
            </a:r>
            <a:r>
              <a:rPr sz="2000" b="1" i="1" spc="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b="1" i="1" spc="3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spc="-25" dirty="0">
                <a:solidFill>
                  <a:srgbClr val="003399"/>
                </a:solidFill>
                <a:latin typeface="Carlito"/>
                <a:cs typeface="Carlito"/>
              </a:rPr>
              <a:t>los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formatos</a:t>
            </a:r>
            <a:r>
              <a:rPr sz="2000" b="1" i="1" spc="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i="1" spc="-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pago</a:t>
            </a:r>
            <a:r>
              <a:rPr sz="2000" b="1" i="1" spc="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i="1" spc="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impuestos. Se debe</a:t>
            </a:r>
            <a:r>
              <a:rPr sz="2000" b="1" i="1" spc="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buscar</a:t>
            </a:r>
            <a:r>
              <a:rPr sz="2000" b="1" i="1" spc="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conocer</a:t>
            </a:r>
            <a:r>
              <a:rPr sz="2000" b="1" i="1" spc="-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i="1" spc="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manera en</a:t>
            </a:r>
            <a:r>
              <a:rPr sz="2000" b="1" i="1" spc="-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que </a:t>
            </a:r>
            <a:r>
              <a:rPr sz="2000" b="1" i="1" spc="-25" dirty="0">
                <a:solidFill>
                  <a:srgbClr val="003399"/>
                </a:solidFill>
                <a:latin typeface="Carlito"/>
                <a:cs typeface="Carlito"/>
              </a:rPr>
              <a:t>las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distintas</a:t>
            </a:r>
            <a:r>
              <a:rPr sz="2000" b="1" i="1" spc="2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fuentes</a:t>
            </a:r>
            <a:r>
              <a:rPr sz="2000" b="1" i="1" spc="2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i="1" spc="20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información</a:t>
            </a:r>
            <a:r>
              <a:rPr sz="2000" b="1" i="1" spc="19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interactúan</a:t>
            </a:r>
            <a:r>
              <a:rPr sz="2000" b="1" i="1" spc="2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entre</a:t>
            </a:r>
            <a:r>
              <a:rPr sz="2000" b="1" i="1" spc="2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sí</a:t>
            </a:r>
            <a:r>
              <a:rPr sz="2000" b="1" i="1" spc="20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y</a:t>
            </a:r>
            <a:r>
              <a:rPr sz="2000" b="1" i="1" spc="2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i="1" spc="2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forma</a:t>
            </a:r>
            <a:r>
              <a:rPr sz="2000" b="1" i="1" spc="20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en</a:t>
            </a:r>
            <a:r>
              <a:rPr sz="2000" b="1" i="1" spc="204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que</a:t>
            </a:r>
            <a:r>
              <a:rPr sz="2000" b="1" i="1" spc="2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spc="-25" dirty="0">
                <a:solidFill>
                  <a:srgbClr val="003399"/>
                </a:solidFill>
                <a:latin typeface="Carlito"/>
                <a:cs typeface="Carlito"/>
              </a:rPr>
              <a:t>son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utilizadas</a:t>
            </a:r>
            <a:r>
              <a:rPr sz="2000" b="1" i="1" spc="2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por</a:t>
            </a:r>
            <a:r>
              <a:rPr sz="2000" b="1" i="1" spc="2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la</a:t>
            </a:r>
            <a:r>
              <a:rPr sz="2000" b="1" i="1" spc="2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autoridad,</a:t>
            </a:r>
            <a:r>
              <a:rPr sz="2000" b="1" i="1" spc="2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con</a:t>
            </a:r>
            <a:r>
              <a:rPr sz="2000" b="1" i="1" spc="2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el</a:t>
            </a:r>
            <a:r>
              <a:rPr sz="2000" b="1" i="1" spc="2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objetivo</a:t>
            </a:r>
            <a:r>
              <a:rPr sz="2000" b="1" i="1" spc="229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de</a:t>
            </a:r>
            <a:r>
              <a:rPr sz="2000" b="1" i="1" spc="229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procurar</a:t>
            </a:r>
            <a:r>
              <a:rPr sz="2000" b="1" i="1" spc="229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que</a:t>
            </a:r>
            <a:r>
              <a:rPr sz="2000" b="1" i="1" spc="229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todos</a:t>
            </a:r>
            <a:r>
              <a:rPr sz="2000" b="1" i="1" spc="2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los</a:t>
            </a:r>
            <a:r>
              <a:rPr sz="2000" b="1" i="1" spc="22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spc="-10" dirty="0">
                <a:solidFill>
                  <a:srgbClr val="003399"/>
                </a:solidFill>
                <a:latin typeface="Carlito"/>
                <a:cs typeface="Carlito"/>
              </a:rPr>
              <a:t>datos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estén</a:t>
            </a:r>
            <a:r>
              <a:rPr sz="2000" b="1" i="1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conciliados</a:t>
            </a:r>
            <a:r>
              <a:rPr sz="2000" b="1" i="1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y</a:t>
            </a:r>
            <a:r>
              <a:rPr sz="2000" b="1" i="1" spc="-4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no</a:t>
            </a:r>
            <a:r>
              <a:rPr sz="2000" b="1" i="1" spc="-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dirty="0">
                <a:solidFill>
                  <a:srgbClr val="003399"/>
                </a:solidFill>
                <a:latin typeface="Carlito"/>
                <a:cs typeface="Carlito"/>
              </a:rPr>
              <a:t>haya</a:t>
            </a:r>
            <a:r>
              <a:rPr sz="2000" b="1" i="1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000" b="1" i="1" spc="-10" dirty="0">
                <a:solidFill>
                  <a:srgbClr val="003399"/>
                </a:solidFill>
                <a:latin typeface="Carlito"/>
                <a:cs typeface="Carlito"/>
              </a:rPr>
              <a:t>discrepancias.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88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884" cy="36849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2000" b="1" spc="-10" dirty="0">
                <a:latin typeface="Carlito"/>
                <a:cs typeface="Carlito"/>
              </a:rPr>
              <a:t>SISTEMATIZACIÓN</a:t>
            </a:r>
            <a:endParaRPr sz="2000">
              <a:latin typeface="Carlito"/>
              <a:cs typeface="Carlito"/>
            </a:endParaRPr>
          </a:p>
          <a:p>
            <a:pPr marL="12700" marR="5715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Convendría,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por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su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parte,</a:t>
            </a:r>
            <a:r>
              <a:rPr sz="2000" spc="4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autoridad</a:t>
            </a:r>
            <a:r>
              <a:rPr sz="2000" spc="48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fuera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explícita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cuanto</a:t>
            </a:r>
            <a:r>
              <a:rPr sz="2000" spc="48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la </a:t>
            </a:r>
            <a:r>
              <a:rPr sz="2000" dirty="0">
                <a:latin typeface="Carlito"/>
                <a:cs typeface="Carlito"/>
              </a:rPr>
              <a:t>manera</a:t>
            </a:r>
            <a:r>
              <a:rPr sz="2000" spc="8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8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8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7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datos</a:t>
            </a:r>
            <a:r>
              <a:rPr sz="2000" spc="8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son</a:t>
            </a:r>
            <a:r>
              <a:rPr sz="2000" spc="8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procesados</a:t>
            </a:r>
            <a:r>
              <a:rPr sz="2000" spc="8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7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caracterizados,</a:t>
            </a:r>
            <a:r>
              <a:rPr sz="2000" spc="8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pudiendo</a:t>
            </a:r>
            <a:r>
              <a:rPr sz="2000" spc="80" dirty="0">
                <a:latin typeface="Carlito"/>
                <a:cs typeface="Carlito"/>
              </a:rPr>
              <a:t>  </a:t>
            </a:r>
            <a:r>
              <a:rPr sz="2000" spc="-25" dirty="0">
                <a:latin typeface="Carlito"/>
                <a:cs typeface="Carlito"/>
              </a:rPr>
              <a:t>así </a:t>
            </a:r>
            <a:r>
              <a:rPr sz="2000" dirty="0">
                <a:latin typeface="Carlito"/>
                <a:cs typeface="Carlito"/>
              </a:rPr>
              <a:t>prevenir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1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9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contribuyentes</a:t>
            </a:r>
            <a:r>
              <a:rPr sz="2000" spc="11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hagan</a:t>
            </a:r>
            <a:r>
              <a:rPr sz="2000" spc="11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registro</a:t>
            </a:r>
            <a:r>
              <a:rPr sz="2000" spc="1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más</a:t>
            </a:r>
            <a:r>
              <a:rPr sz="2000" spc="10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adecuado</a:t>
            </a:r>
            <a:r>
              <a:rPr sz="2000" spc="114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0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la </a:t>
            </a:r>
            <a:r>
              <a:rPr sz="2000" spc="-10" dirty="0">
                <a:latin typeface="Carlito"/>
                <a:cs typeface="Carlito"/>
              </a:rPr>
              <a:t>información.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2405"/>
              </a:spcBef>
            </a:pPr>
            <a:r>
              <a:rPr sz="2000" dirty="0">
                <a:latin typeface="Carlito"/>
                <a:cs typeface="Carlito"/>
              </a:rPr>
              <a:t>La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anticipación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estos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procesos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suma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relevancia,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pues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práctica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los </a:t>
            </a:r>
            <a:r>
              <a:rPr sz="2000" dirty="0">
                <a:latin typeface="Carlito"/>
                <a:cs typeface="Carlito"/>
              </a:rPr>
              <a:t>contribuyentes</a:t>
            </a:r>
            <a:r>
              <a:rPr sz="2000" spc="3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vienen</a:t>
            </a:r>
            <a:r>
              <a:rPr sz="2000" spc="3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percatándose</a:t>
            </a:r>
            <a:r>
              <a:rPr sz="2000" spc="3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3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estas</a:t>
            </a:r>
            <a:r>
              <a:rPr sz="2000" spc="32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discrepancias</a:t>
            </a:r>
            <a:r>
              <a:rPr sz="2000" spc="3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32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problemáticas </a:t>
            </a:r>
            <a:r>
              <a:rPr sz="2000" dirty="0">
                <a:latin typeface="Carlito"/>
                <a:cs typeface="Carlito"/>
              </a:rPr>
              <a:t>dos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años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después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sucedidos....</a:t>
            </a:r>
            <a:r>
              <a:rPr sz="2000" spc="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más,</a:t>
            </a:r>
            <a:r>
              <a:rPr sz="2000" spc="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esto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no</a:t>
            </a:r>
            <a:r>
              <a:rPr sz="2000" spc="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óptimo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para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ninguna</a:t>
            </a:r>
            <a:r>
              <a:rPr sz="2000" spc="6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de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partes.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89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2615" cy="3074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PTU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Y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EL</a:t>
            </a:r>
            <a:r>
              <a:rPr sz="2000" b="1" spc="-3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6600"/>
                </a:solidFill>
                <a:latin typeface="Carlito"/>
                <a:cs typeface="Carlito"/>
              </a:rPr>
              <a:t>CFDI</a:t>
            </a:r>
            <a:endParaRPr sz="20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400"/>
              </a:spcBef>
            </a:pPr>
            <a:r>
              <a:rPr sz="2000" b="1" dirty="0">
                <a:latin typeface="Carlito"/>
                <a:cs typeface="Carlito"/>
              </a:rPr>
              <a:t>PRECISIONES</a:t>
            </a:r>
            <a:r>
              <a:rPr sz="2000" b="1" spc="-9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FINALES</a:t>
            </a:r>
            <a:endParaRPr sz="20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Este</a:t>
            </a:r>
            <a:r>
              <a:rPr sz="2000" spc="6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tipo</a:t>
            </a:r>
            <a:r>
              <a:rPr sz="2000" spc="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dinámicas</a:t>
            </a:r>
            <a:r>
              <a:rPr sz="2000" spc="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representan</a:t>
            </a:r>
            <a:r>
              <a:rPr sz="2000" spc="6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6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trabajo</a:t>
            </a:r>
            <a:r>
              <a:rPr sz="2000" spc="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administrativo</a:t>
            </a:r>
            <a:r>
              <a:rPr sz="2000" spc="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adicional</a:t>
            </a:r>
            <a:r>
              <a:rPr sz="2000" spc="55" dirty="0">
                <a:latin typeface="Carlito"/>
                <a:cs typeface="Carlito"/>
              </a:rPr>
              <a:t>  </a:t>
            </a:r>
            <a:r>
              <a:rPr sz="2000" spc="-50" dirty="0">
                <a:latin typeface="Carlito"/>
                <a:cs typeface="Carlito"/>
              </a:rPr>
              <a:t>y </a:t>
            </a:r>
            <a:r>
              <a:rPr sz="2000" dirty="0">
                <a:latin typeface="Carlito"/>
                <a:cs typeface="Carlito"/>
              </a:rPr>
              <a:t>costoso,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pero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no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debe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perder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vista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este</a:t>
            </a:r>
            <a:r>
              <a:rPr sz="2000" spc="1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tipo</a:t>
            </a:r>
            <a:r>
              <a:rPr sz="2000" spc="1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procesos</a:t>
            </a:r>
            <a:r>
              <a:rPr sz="2000" spc="14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existe </a:t>
            </a:r>
            <a:r>
              <a:rPr sz="2000" dirty="0">
                <a:latin typeface="Carlito"/>
                <a:cs typeface="Carlito"/>
              </a:rPr>
              <a:t>una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curva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aprendizaje,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tanto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por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parte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contribuyentes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como</a:t>
            </a:r>
            <a:r>
              <a:rPr sz="2000" spc="1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las </a:t>
            </a:r>
            <a:r>
              <a:rPr sz="2000" dirty="0">
                <a:latin typeface="Carlito"/>
                <a:cs typeface="Carlito"/>
              </a:rPr>
              <a:t>autoridades,</a:t>
            </a:r>
            <a:r>
              <a:rPr sz="2000" spc="1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1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</a:t>
            </a:r>
            <a:r>
              <a:rPr sz="2000" spc="1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necesario</a:t>
            </a:r>
            <a:r>
              <a:rPr sz="2000" spc="1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exponer,</a:t>
            </a:r>
            <a:r>
              <a:rPr sz="2000" spc="1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por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ambas</a:t>
            </a:r>
            <a:r>
              <a:rPr sz="2000" spc="1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partes,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1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necesidades</a:t>
            </a:r>
            <a:r>
              <a:rPr sz="2000" spc="1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175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los </a:t>
            </a:r>
            <a:r>
              <a:rPr sz="2000" dirty="0">
                <a:latin typeface="Carlito"/>
                <a:cs typeface="Carlito"/>
              </a:rPr>
              <a:t>retos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-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cada</a:t>
            </a:r>
            <a:r>
              <a:rPr sz="2000" spc="-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uno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estos pasos</a:t>
            </a:r>
            <a:r>
              <a:rPr sz="2000" spc="-10" dirty="0">
                <a:latin typeface="Carlito"/>
                <a:cs typeface="Carlito"/>
              </a:rPr>
              <a:t> representa,</a:t>
            </a:r>
            <a:r>
              <a:rPr sz="2000" dirty="0">
                <a:latin typeface="Carlito"/>
                <a:cs typeface="Carlito"/>
              </a:rPr>
              <a:t> a</a:t>
            </a:r>
            <a:r>
              <a:rPr sz="2000" spc="-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fin</a:t>
            </a:r>
            <a:r>
              <a:rPr sz="2000" spc="-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corregir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problemas, </a:t>
            </a:r>
            <a:r>
              <a:rPr sz="2000" spc="-10" dirty="0">
                <a:latin typeface="Carlito"/>
                <a:cs typeface="Carlito"/>
              </a:rPr>
              <a:t>ajustar </a:t>
            </a:r>
            <a:r>
              <a:rPr sz="2000" dirty="0">
                <a:latin typeface="Carlito"/>
                <a:cs typeface="Carlito"/>
              </a:rPr>
              <a:t>parámetros,</a:t>
            </a:r>
            <a:r>
              <a:rPr sz="2000" spc="3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3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lograr</a:t>
            </a:r>
            <a:r>
              <a:rPr sz="2000" spc="3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3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balance</a:t>
            </a:r>
            <a:r>
              <a:rPr sz="2000" spc="3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3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lleve</a:t>
            </a:r>
            <a:r>
              <a:rPr sz="2000" spc="3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3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38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eficiencia</a:t>
            </a:r>
            <a:r>
              <a:rPr sz="2000" spc="3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administrativa</a:t>
            </a:r>
            <a:r>
              <a:rPr sz="2000" spc="380" dirty="0">
                <a:latin typeface="Carlito"/>
                <a:cs typeface="Carlito"/>
              </a:rPr>
              <a:t> </a:t>
            </a:r>
            <a:r>
              <a:rPr sz="2000" spc="-25" dirty="0">
                <a:latin typeface="Carlito"/>
                <a:cs typeface="Carlito"/>
              </a:rPr>
              <a:t>de </a:t>
            </a:r>
            <a:r>
              <a:rPr sz="2000" dirty="0">
                <a:latin typeface="Carlito"/>
                <a:cs typeface="Carlito"/>
              </a:rPr>
              <a:t>ambas</a:t>
            </a:r>
            <a:r>
              <a:rPr sz="2000" spc="-7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partes.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7517" y="56515"/>
            <a:ext cx="4298315" cy="4161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s-MX" spc="-10" dirty="0">
                <a:solidFill>
                  <a:srgbClr val="17375E"/>
                </a:solidFill>
              </a:rPr>
              <a:t>PTU 2025</a:t>
            </a:r>
            <a:endParaRPr spc="-20" dirty="0">
              <a:solidFill>
                <a:srgbClr val="17375E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810">
              <a:lnSpc>
                <a:spcPts val="1240"/>
              </a:lnSpc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3954907" y="6478701"/>
            <a:ext cx="170052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880"/>
              </a:lnSpc>
            </a:pPr>
            <a:r>
              <a:rPr lang="es-MX" dirty="0"/>
              <a:t>PTU 2025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52043" y="601471"/>
            <a:ext cx="8223250" cy="56540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OBJETIVO</a:t>
            </a:r>
            <a:r>
              <a:rPr sz="2000" b="1" spc="-7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DEL</a:t>
            </a:r>
            <a:r>
              <a:rPr sz="2000" b="1" spc="-4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35" dirty="0">
                <a:solidFill>
                  <a:srgbClr val="FF6600"/>
                </a:solidFill>
                <a:latin typeface="Carlito"/>
                <a:cs typeface="Carlito"/>
              </a:rPr>
              <a:t>REPARTO</a:t>
            </a:r>
            <a:r>
              <a:rPr sz="2000" b="1" spc="-70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6600"/>
                </a:solidFill>
                <a:latin typeface="Carlito"/>
                <a:cs typeface="Carlito"/>
              </a:rPr>
              <a:t>DE</a:t>
            </a:r>
            <a:r>
              <a:rPr sz="2000" b="1" spc="-65" dirty="0">
                <a:solidFill>
                  <a:srgbClr val="FF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6600"/>
                </a:solidFill>
                <a:latin typeface="Carlito"/>
                <a:cs typeface="Carlito"/>
              </a:rPr>
              <a:t>UTILIDADES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240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Ser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instrumento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desarrollar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equilibrio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entre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trabajo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capital,</a:t>
            </a:r>
            <a:endParaRPr sz="20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reconociendo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aportación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fuerza</a:t>
            </a:r>
            <a:r>
              <a:rPr sz="2000" spc="-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trabajo.</a:t>
            </a:r>
            <a:endParaRPr sz="2000">
              <a:latin typeface="Carlito"/>
              <a:cs typeface="Carlito"/>
            </a:endParaRPr>
          </a:p>
          <a:p>
            <a:pPr marL="355600" marR="6350" indent="-343535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Mejorar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distribución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riqueza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3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contribuir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elevar</a:t>
            </a:r>
            <a:r>
              <a:rPr sz="2000" spc="-2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-2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nivel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económico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-1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trabajadores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r>
              <a:rPr sz="2000" spc="-3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sus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familias.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Aumentar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la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productividad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el</a:t>
            </a:r>
            <a:r>
              <a:rPr sz="2000" spc="1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esfuerzo</a:t>
            </a:r>
            <a:r>
              <a:rPr sz="2000" spc="19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conjunto</a:t>
            </a:r>
            <a:r>
              <a:rPr sz="2000" spc="16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de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los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trabajadores</a:t>
            </a:r>
            <a:r>
              <a:rPr sz="2000" spc="1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000099"/>
                </a:solidFill>
                <a:latin typeface="Carlito"/>
                <a:cs typeface="Carlito"/>
              </a:rPr>
              <a:t>y</a:t>
            </a:r>
            <a:endParaRPr sz="20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empresarios</a:t>
            </a:r>
            <a:r>
              <a:rPr sz="2000" spc="-7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para</a:t>
            </a:r>
            <a:r>
              <a:rPr sz="2000" spc="-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alcanzar</a:t>
            </a:r>
            <a:r>
              <a:rPr sz="2000" spc="-80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una</a:t>
            </a:r>
            <a:r>
              <a:rPr sz="2000" spc="-8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000099"/>
                </a:solidFill>
                <a:latin typeface="Carlito"/>
                <a:cs typeface="Carlito"/>
              </a:rPr>
              <a:t>prosperidad</a:t>
            </a:r>
            <a:r>
              <a:rPr sz="2000" spc="-75" dirty="0">
                <a:solidFill>
                  <a:srgbClr val="000099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000099"/>
                </a:solidFill>
                <a:latin typeface="Carlito"/>
                <a:cs typeface="Carlito"/>
              </a:rPr>
              <a:t>común.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</a:pPr>
            <a:r>
              <a:rPr sz="1900" b="1" spc="-55" dirty="0">
                <a:solidFill>
                  <a:srgbClr val="FF0000"/>
                </a:solidFill>
                <a:latin typeface="Carlito"/>
                <a:cs typeface="Carlito"/>
              </a:rPr>
              <a:t>DATOS</a:t>
            </a:r>
            <a:r>
              <a:rPr sz="1900" b="1" spc="-5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FF0000"/>
                </a:solidFill>
                <a:latin typeface="Carlito"/>
                <a:cs typeface="Carlito"/>
              </a:rPr>
              <a:t>INTERESANTES</a:t>
            </a:r>
            <a:r>
              <a:rPr sz="1900" b="1" spc="-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FF0000"/>
                </a:solidFill>
                <a:latin typeface="Carlito"/>
                <a:cs typeface="Carlito"/>
              </a:rPr>
              <a:t>SOBRE</a:t>
            </a:r>
            <a:r>
              <a:rPr sz="1900" b="1" spc="-4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FF0000"/>
                </a:solidFill>
                <a:latin typeface="Carlito"/>
                <a:cs typeface="Carlito"/>
              </a:rPr>
              <a:t>EL</a:t>
            </a:r>
            <a:r>
              <a:rPr sz="1900" b="1" spc="-5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900" b="1" spc="-30" dirty="0">
                <a:solidFill>
                  <a:srgbClr val="FF0000"/>
                </a:solidFill>
                <a:latin typeface="Carlito"/>
                <a:cs typeface="Carlito"/>
              </a:rPr>
              <a:t>REPARTO</a:t>
            </a:r>
            <a:r>
              <a:rPr sz="1900" b="1" spc="-1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FF0000"/>
                </a:solidFill>
                <a:latin typeface="Carlito"/>
                <a:cs typeface="Carlito"/>
              </a:rPr>
              <a:t>DE</a:t>
            </a:r>
            <a:r>
              <a:rPr sz="1900" b="1" spc="-5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FF0000"/>
                </a:solidFill>
                <a:latin typeface="Carlito"/>
                <a:cs typeface="Carlito"/>
              </a:rPr>
              <a:t>UTILIDADES</a:t>
            </a:r>
            <a:endParaRPr sz="19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20"/>
              </a:spcBef>
              <a:buFont typeface="Wingdings"/>
              <a:buChar char=""/>
              <a:tabLst>
                <a:tab pos="355600" algn="l"/>
              </a:tabLst>
            </a:pPr>
            <a:r>
              <a:rPr sz="1700" b="1" dirty="0">
                <a:solidFill>
                  <a:srgbClr val="FF0000"/>
                </a:solidFill>
                <a:latin typeface="Carlito"/>
                <a:cs typeface="Carlito"/>
              </a:rPr>
              <a:t>Perú.</a:t>
            </a:r>
            <a:r>
              <a:rPr sz="1700" b="1" spc="29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Es</a:t>
            </a:r>
            <a:r>
              <a:rPr sz="1700" spc="30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muy</a:t>
            </a:r>
            <a:r>
              <a:rPr sz="1700" spc="29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similar</a:t>
            </a:r>
            <a:r>
              <a:rPr sz="1700" spc="30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a</a:t>
            </a:r>
            <a:r>
              <a:rPr sz="1700" spc="29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México,</a:t>
            </a:r>
            <a:r>
              <a:rPr sz="1700" spc="30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se</a:t>
            </a:r>
            <a:r>
              <a:rPr sz="1700" spc="30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reparte</a:t>
            </a:r>
            <a:r>
              <a:rPr sz="1700" spc="30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con</a:t>
            </a:r>
            <a:r>
              <a:rPr sz="1700" spc="30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base</a:t>
            </a:r>
            <a:r>
              <a:rPr sz="1700" spc="30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en</a:t>
            </a:r>
            <a:r>
              <a:rPr sz="1700" spc="30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el</a:t>
            </a:r>
            <a:r>
              <a:rPr sz="1700" spc="300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10%</a:t>
            </a:r>
            <a:r>
              <a:rPr sz="1700" b="1" i="1" spc="305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de</a:t>
            </a:r>
            <a:r>
              <a:rPr sz="1700" b="1" i="1" spc="300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a</a:t>
            </a:r>
            <a:r>
              <a:rPr sz="1700" b="1" i="1" spc="295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renta</a:t>
            </a:r>
            <a:r>
              <a:rPr sz="1700" b="1" i="1" spc="295" dirty="0">
                <a:latin typeface="Carlito"/>
                <a:cs typeface="Carlito"/>
              </a:rPr>
              <a:t> </a:t>
            </a:r>
            <a:r>
              <a:rPr sz="1700" b="1" i="1" spc="-10" dirty="0">
                <a:latin typeface="Carlito"/>
                <a:cs typeface="Carlito"/>
              </a:rPr>
              <a:t>gravable</a:t>
            </a:r>
            <a:r>
              <a:rPr sz="1700" spc="-10" dirty="0">
                <a:latin typeface="Carlito"/>
                <a:cs typeface="Carlito"/>
              </a:rPr>
              <a:t>.</a:t>
            </a:r>
            <a:endParaRPr sz="17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1700" b="1" spc="-10" dirty="0">
                <a:latin typeface="Carlito"/>
                <a:cs typeface="Carlito"/>
              </a:rPr>
              <a:t>Diferencia.</a:t>
            </a:r>
            <a:r>
              <a:rPr sz="1700" b="1" spc="-35" dirty="0"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Máximo</a:t>
            </a:r>
            <a:r>
              <a:rPr sz="1700" i="1" u="sng" spc="-3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700" i="1" u="sng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18</a:t>
            </a:r>
            <a:r>
              <a:rPr sz="1700" i="1" u="sng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salarios</a:t>
            </a:r>
            <a:r>
              <a:rPr sz="1700" i="1" u="sng" spc="-3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mínimos</a:t>
            </a:r>
            <a:r>
              <a:rPr sz="1700" i="1" u="sng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mensuales</a:t>
            </a:r>
            <a:r>
              <a:rPr sz="1700" i="1" u="sng" spc="-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del</a:t>
            </a:r>
            <a:r>
              <a:rPr sz="1700" i="1" u="sng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trabajador</a:t>
            </a:r>
            <a:r>
              <a:rPr sz="1700" u="none" spc="-10" dirty="0">
                <a:latin typeface="Carlito"/>
                <a:cs typeface="Carlito"/>
              </a:rPr>
              <a:t>.</a:t>
            </a:r>
            <a:endParaRPr sz="1700">
              <a:latin typeface="Carlito"/>
              <a:cs typeface="Carlito"/>
            </a:endParaRPr>
          </a:p>
          <a:p>
            <a:pPr marL="355600" marR="5080" indent="-343535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1700" b="1" spc="-10" dirty="0">
                <a:solidFill>
                  <a:srgbClr val="FF0000"/>
                </a:solidFill>
                <a:latin typeface="Carlito"/>
                <a:cs typeface="Carlito"/>
              </a:rPr>
              <a:t>Venezuela.</a:t>
            </a:r>
            <a:r>
              <a:rPr sz="1700" b="1" spc="4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Es</a:t>
            </a:r>
            <a:r>
              <a:rPr sz="1700" spc="5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el</a:t>
            </a:r>
            <a:r>
              <a:rPr sz="1700" spc="5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equivalente</a:t>
            </a:r>
            <a:r>
              <a:rPr sz="1700" spc="6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al</a:t>
            </a:r>
            <a:r>
              <a:rPr sz="1700" spc="50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15%</a:t>
            </a:r>
            <a:r>
              <a:rPr sz="1700" b="1" i="1" spc="55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de</a:t>
            </a:r>
            <a:r>
              <a:rPr sz="1700" b="1" i="1" spc="50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la</a:t>
            </a:r>
            <a:r>
              <a:rPr sz="1700" b="1" i="1" spc="50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renta</a:t>
            </a:r>
            <a:r>
              <a:rPr sz="1700" b="1" i="1" spc="55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gravable</a:t>
            </a:r>
            <a:r>
              <a:rPr sz="1700" dirty="0">
                <a:latin typeface="Carlito"/>
                <a:cs typeface="Carlito"/>
              </a:rPr>
              <a:t>.</a:t>
            </a:r>
            <a:r>
              <a:rPr sz="1700" spc="5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El</a:t>
            </a:r>
            <a:r>
              <a:rPr sz="1700" spc="55" dirty="0"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máximo</a:t>
            </a:r>
            <a:r>
              <a:rPr sz="1700" i="1" u="sng" spc="5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equivale</a:t>
            </a:r>
            <a:r>
              <a:rPr sz="1700" i="1" u="sng" spc="5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</a:t>
            </a:r>
            <a:r>
              <a:rPr sz="1700" i="1" u="sng" spc="5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4</a:t>
            </a:r>
            <a:r>
              <a:rPr sz="1700" i="1" u="sng" spc="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meses</a:t>
            </a:r>
            <a:r>
              <a:rPr sz="1700" i="1" u="none" spc="-10" dirty="0"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700" i="1" u="sng" spc="-1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salario</a:t>
            </a:r>
            <a:r>
              <a:rPr sz="1700" i="1" u="none" spc="-25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y</a:t>
            </a:r>
            <a:r>
              <a:rPr sz="1700" u="none" spc="-5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para</a:t>
            </a:r>
            <a:r>
              <a:rPr sz="1700" u="none" spc="-50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aquellas</a:t>
            </a:r>
            <a:r>
              <a:rPr sz="1700" u="none" spc="-15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empresas</a:t>
            </a:r>
            <a:r>
              <a:rPr sz="1700" u="none" spc="-60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con</a:t>
            </a:r>
            <a:r>
              <a:rPr sz="1700" u="none" spc="-5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menos</a:t>
            </a:r>
            <a:r>
              <a:rPr sz="1700" u="none" spc="-10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de</a:t>
            </a:r>
            <a:r>
              <a:rPr sz="1700" u="none" spc="-25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50</a:t>
            </a:r>
            <a:r>
              <a:rPr sz="1700" u="none" spc="-10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salarios</a:t>
            </a:r>
            <a:r>
              <a:rPr sz="1700" u="none" spc="-50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es</a:t>
            </a:r>
            <a:r>
              <a:rPr sz="1700" u="none" spc="-10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de</a:t>
            </a:r>
            <a:r>
              <a:rPr sz="1700" u="none" spc="-20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dos</a:t>
            </a:r>
            <a:r>
              <a:rPr sz="1700" u="none" spc="-30" dirty="0">
                <a:latin typeface="Carlito"/>
                <a:cs typeface="Carlito"/>
              </a:rPr>
              <a:t> </a:t>
            </a:r>
            <a:r>
              <a:rPr sz="1700" u="none" spc="-10" dirty="0">
                <a:latin typeface="Carlito"/>
                <a:cs typeface="Carlito"/>
              </a:rPr>
              <a:t>meses.</a:t>
            </a:r>
            <a:endParaRPr sz="17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1700" b="1" dirty="0">
                <a:solidFill>
                  <a:srgbClr val="FF0000"/>
                </a:solidFill>
                <a:latin typeface="Carlito"/>
                <a:cs typeface="Carlito"/>
              </a:rPr>
              <a:t>Chile.</a:t>
            </a:r>
            <a:r>
              <a:rPr sz="1700" b="1" spc="254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Es</a:t>
            </a:r>
            <a:r>
              <a:rPr sz="1700" spc="26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el</a:t>
            </a:r>
            <a:r>
              <a:rPr sz="1700" spc="265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30%</a:t>
            </a:r>
            <a:r>
              <a:rPr sz="1700" b="1" i="1" spc="254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de</a:t>
            </a:r>
            <a:r>
              <a:rPr sz="1700" b="1" i="1" spc="265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la</a:t>
            </a:r>
            <a:r>
              <a:rPr sz="1700" b="1" i="1" spc="265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renta</a:t>
            </a:r>
            <a:r>
              <a:rPr sz="1700" b="1" i="1" spc="265" dirty="0">
                <a:latin typeface="Carlito"/>
                <a:cs typeface="Carlito"/>
              </a:rPr>
              <a:t> </a:t>
            </a:r>
            <a:r>
              <a:rPr sz="1700" b="1" i="1" dirty="0">
                <a:latin typeface="Carlito"/>
                <a:cs typeface="Carlito"/>
              </a:rPr>
              <a:t>gravable</a:t>
            </a:r>
            <a:r>
              <a:rPr sz="1700" dirty="0">
                <a:latin typeface="Carlito"/>
                <a:cs typeface="Carlito"/>
              </a:rPr>
              <a:t>,</a:t>
            </a:r>
            <a:r>
              <a:rPr sz="1700" spc="254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pero</a:t>
            </a:r>
            <a:r>
              <a:rPr sz="1700" spc="26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con</a:t>
            </a:r>
            <a:r>
              <a:rPr sz="1700" spc="27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la</a:t>
            </a:r>
            <a:r>
              <a:rPr sz="1700" spc="26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posibilidad</a:t>
            </a:r>
            <a:r>
              <a:rPr sz="1700" spc="26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de</a:t>
            </a:r>
            <a:r>
              <a:rPr sz="1700" spc="25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cambiar</a:t>
            </a:r>
            <a:r>
              <a:rPr sz="1700" spc="27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la</a:t>
            </a:r>
            <a:r>
              <a:rPr sz="1700" spc="25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base</a:t>
            </a:r>
            <a:r>
              <a:rPr sz="1700" spc="254" dirty="0">
                <a:latin typeface="Carlito"/>
                <a:cs typeface="Carlito"/>
              </a:rPr>
              <a:t> </a:t>
            </a:r>
            <a:r>
              <a:rPr sz="1700" spc="-25" dirty="0">
                <a:latin typeface="Carlito"/>
                <a:cs typeface="Carlito"/>
              </a:rPr>
              <a:t>de</a:t>
            </a:r>
            <a:endParaRPr sz="17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1700" dirty="0">
                <a:latin typeface="Carlito"/>
                <a:cs typeface="Carlito"/>
              </a:rPr>
              <a:t>distribución.</a:t>
            </a:r>
            <a:r>
              <a:rPr sz="1700" spc="-6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El</a:t>
            </a:r>
            <a:r>
              <a:rPr sz="1700" spc="-15" dirty="0"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límite</a:t>
            </a:r>
            <a:r>
              <a:rPr sz="1700" i="1" u="sng" spc="-4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es</a:t>
            </a:r>
            <a:r>
              <a:rPr sz="1700" i="1" u="sng" spc="-1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700" i="1" u="sng" spc="-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4.75</a:t>
            </a:r>
            <a:r>
              <a:rPr sz="1700" i="1" u="sng" spc="-3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salarios</a:t>
            </a:r>
            <a:r>
              <a:rPr sz="1700" i="1" u="sng" spc="-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mínimos</a:t>
            </a:r>
            <a:r>
              <a:rPr sz="1700" i="1" u="sng" spc="-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del</a:t>
            </a:r>
            <a:r>
              <a:rPr sz="1700" i="1" u="sng" spc="-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empleado</a:t>
            </a:r>
            <a:r>
              <a:rPr sz="1700" u="none" spc="-10" dirty="0">
                <a:latin typeface="Carlito"/>
                <a:cs typeface="Carlito"/>
              </a:rPr>
              <a:t>.</a:t>
            </a:r>
            <a:endParaRPr sz="1700">
              <a:latin typeface="Carlito"/>
              <a:cs typeface="Carlito"/>
            </a:endParaRPr>
          </a:p>
          <a:p>
            <a:pPr marL="355600" marR="5715" indent="-343535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1700" b="1" dirty="0">
                <a:solidFill>
                  <a:srgbClr val="FF0000"/>
                </a:solidFill>
                <a:latin typeface="Carlito"/>
                <a:cs typeface="Carlito"/>
              </a:rPr>
              <a:t>Francia.</a:t>
            </a:r>
            <a:r>
              <a:rPr sz="1700" b="1" spc="18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Empresas</a:t>
            </a:r>
            <a:r>
              <a:rPr sz="1700" spc="20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con</a:t>
            </a:r>
            <a:r>
              <a:rPr sz="1700" spc="19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más</a:t>
            </a:r>
            <a:r>
              <a:rPr sz="1700" spc="18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de</a:t>
            </a:r>
            <a:r>
              <a:rPr sz="1700" spc="19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50</a:t>
            </a:r>
            <a:r>
              <a:rPr sz="1700" spc="18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empleados</a:t>
            </a:r>
            <a:r>
              <a:rPr sz="1700" spc="18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deben</a:t>
            </a:r>
            <a:r>
              <a:rPr sz="1700" spc="19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repartir</a:t>
            </a:r>
            <a:r>
              <a:rPr sz="1700" spc="19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ganancias</a:t>
            </a:r>
            <a:r>
              <a:rPr sz="1700" spc="19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a</a:t>
            </a:r>
            <a:r>
              <a:rPr sz="1700" spc="180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partir</a:t>
            </a:r>
            <a:r>
              <a:rPr sz="1700" spc="18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de</a:t>
            </a:r>
            <a:r>
              <a:rPr sz="1700" spc="180" dirty="0">
                <a:latin typeface="Carlito"/>
                <a:cs typeface="Carlito"/>
              </a:rPr>
              <a:t> </a:t>
            </a:r>
            <a:r>
              <a:rPr sz="1700" spc="-25" dirty="0">
                <a:latin typeface="Carlito"/>
                <a:cs typeface="Carlito"/>
              </a:rPr>
              <a:t>una </a:t>
            </a:r>
            <a:r>
              <a:rPr sz="1700" dirty="0">
                <a:latin typeface="Carlito"/>
                <a:cs typeface="Carlito"/>
              </a:rPr>
              <a:t>fórmula</a:t>
            </a:r>
            <a:r>
              <a:rPr sz="1700" spc="-75" dirty="0">
                <a:latin typeface="Carlito"/>
                <a:cs typeface="Carlito"/>
              </a:rPr>
              <a:t> </a:t>
            </a:r>
            <a:r>
              <a:rPr sz="1700" dirty="0">
                <a:latin typeface="Carlito"/>
                <a:cs typeface="Carlito"/>
              </a:rPr>
              <a:t>estándar</a:t>
            </a:r>
            <a:r>
              <a:rPr sz="1700" spc="-65" dirty="0">
                <a:latin typeface="Carlito"/>
                <a:cs typeface="Carlito"/>
              </a:rPr>
              <a:t> </a:t>
            </a:r>
            <a:r>
              <a:rPr sz="1700" spc="-10" dirty="0">
                <a:latin typeface="Carlito"/>
                <a:cs typeface="Carlito"/>
              </a:rPr>
              <a:t>preestablecida.</a:t>
            </a:r>
            <a:endParaRPr sz="1700">
              <a:latin typeface="Carlito"/>
              <a:cs typeface="Carlito"/>
            </a:endParaRPr>
          </a:p>
          <a:p>
            <a:pPr marL="355600" marR="6350" indent="-343535">
              <a:lnSpc>
                <a:spcPct val="100000"/>
              </a:lnSpc>
              <a:buFont typeface="Wingdings"/>
              <a:buChar char=""/>
              <a:tabLst>
                <a:tab pos="355600" algn="l"/>
              </a:tabLst>
            </a:pPr>
            <a:r>
              <a:rPr sz="1700" b="1" dirty="0">
                <a:solidFill>
                  <a:srgbClr val="FF0000"/>
                </a:solidFill>
                <a:latin typeface="Carlito"/>
                <a:cs typeface="Carlito"/>
              </a:rPr>
              <a:t>Estado</a:t>
            </a:r>
            <a:r>
              <a:rPr sz="1700" b="1" spc="19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0000"/>
                </a:solidFill>
                <a:latin typeface="Carlito"/>
                <a:cs typeface="Carlito"/>
              </a:rPr>
              <a:t>Unidos</a:t>
            </a:r>
            <a:r>
              <a:rPr sz="1700" b="1" spc="225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0000"/>
                </a:solidFill>
                <a:latin typeface="Carlito"/>
                <a:cs typeface="Carlito"/>
              </a:rPr>
              <a:t>de</a:t>
            </a:r>
            <a:r>
              <a:rPr sz="1700" b="1" spc="21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0000"/>
                </a:solidFill>
                <a:latin typeface="Carlito"/>
                <a:cs typeface="Carlito"/>
              </a:rPr>
              <a:t>Norteamérica.</a:t>
            </a:r>
            <a:r>
              <a:rPr sz="1700" b="1" spc="21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No</a:t>
            </a:r>
            <a:r>
              <a:rPr sz="1700" i="1" u="sng" spc="2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existe</a:t>
            </a:r>
            <a:r>
              <a:rPr sz="1700" i="1" u="sng" spc="2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obligación</a:t>
            </a:r>
            <a:r>
              <a:rPr sz="1700" i="1" u="sng" spc="2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700" i="1" u="sng" spc="2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repartir</a:t>
            </a:r>
            <a:r>
              <a:rPr sz="1700" i="1" u="sng" spc="229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700" i="1" u="sng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utilidades</a:t>
            </a:r>
            <a:r>
              <a:rPr sz="1700" i="1" u="none" spc="220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aunque</a:t>
            </a:r>
            <a:r>
              <a:rPr sz="1700" u="none" spc="215" dirty="0">
                <a:latin typeface="Carlito"/>
                <a:cs typeface="Carlito"/>
              </a:rPr>
              <a:t> </a:t>
            </a:r>
            <a:r>
              <a:rPr sz="1700" u="none" spc="-25" dirty="0">
                <a:latin typeface="Carlito"/>
                <a:cs typeface="Carlito"/>
              </a:rPr>
              <a:t>el </a:t>
            </a:r>
            <a:r>
              <a:rPr sz="1700" u="none" dirty="0">
                <a:latin typeface="Carlito"/>
                <a:cs typeface="Carlito"/>
              </a:rPr>
              <a:t>gobierno</a:t>
            </a:r>
            <a:r>
              <a:rPr sz="1700" u="none" spc="-45" dirty="0">
                <a:latin typeface="Carlito"/>
                <a:cs typeface="Carlito"/>
              </a:rPr>
              <a:t> </a:t>
            </a:r>
            <a:r>
              <a:rPr sz="1700" u="none" dirty="0">
                <a:latin typeface="Carlito"/>
                <a:cs typeface="Carlito"/>
              </a:rPr>
              <a:t>lo</a:t>
            </a:r>
            <a:r>
              <a:rPr sz="1700" u="none" spc="-10" dirty="0">
                <a:latin typeface="Carlito"/>
                <a:cs typeface="Carlito"/>
              </a:rPr>
              <a:t> recomienda.</a:t>
            </a:r>
            <a:endParaRPr sz="17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9386</Words>
  <Application>Microsoft Office PowerPoint</Application>
  <PresentationFormat>Presentación en pantalla (4:3)</PresentationFormat>
  <Paragraphs>700</Paragraphs>
  <Slides>89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89</vt:i4>
      </vt:variant>
    </vt:vector>
  </HeadingPairs>
  <TitlesOfParts>
    <vt:vector size="94" baseType="lpstr">
      <vt:lpstr>Arial</vt:lpstr>
      <vt:lpstr>Carlito</vt:lpstr>
      <vt:lpstr>Liberation Sans Narrow</vt:lpstr>
      <vt:lpstr>Wingdings</vt:lpstr>
      <vt:lpstr>Office Theme</vt:lpstr>
      <vt:lpstr>TALLER INTEGRAL PRÁCTICO DE LA DETERMINACIÓN DE LA PTU DEL EJERCICIO PTU 2025 PARA SU PAGO EN 2025 POR PM Y PF LCP MF MIGUEL ALARCON DIAZ</vt:lpstr>
      <vt:lpstr>Presentación de PowerPoint</vt:lpstr>
      <vt:lpstr>PTU 2025</vt:lpstr>
      <vt:lpstr>PTU 2025</vt:lpstr>
      <vt:lpstr>Presentación de PowerPoint</vt:lpstr>
      <vt:lpstr>PTU 2025</vt:lpstr>
      <vt:lpstr>PTU 2025</vt:lpstr>
      <vt:lpstr>PTU 2025</vt:lpstr>
      <vt:lpstr>PTU 2025</vt:lpstr>
      <vt:lpstr>PTU 2025</vt:lpstr>
      <vt:lpstr>Presentación de PowerPoint</vt:lpstr>
      <vt:lpstr>PTU 2025</vt:lpstr>
      <vt:lpstr>PTU 2025</vt:lpstr>
      <vt:lpstr>PTU 2025</vt:lpstr>
      <vt:lpstr>PTU 2025</vt:lpstr>
      <vt:lpstr>Presentación de PowerPoint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Presentación de PowerPoint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Presentación de PowerPoint</vt:lpstr>
      <vt:lpstr>PTU 2025</vt:lpstr>
      <vt:lpstr>PTU 2025</vt:lpstr>
      <vt:lpstr>PTU 2025</vt:lpstr>
      <vt:lpstr>Presentación de PowerPoint</vt:lpstr>
      <vt:lpstr>PTU 2025</vt:lpstr>
      <vt:lpstr>PTU 2025</vt:lpstr>
      <vt:lpstr>Presentación de PowerPoint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Presentación de PowerPoint</vt:lpstr>
      <vt:lpstr>PTU 2025</vt:lpstr>
      <vt:lpstr>PTU 2025</vt:lpstr>
      <vt:lpstr>Presentación de PowerPoint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Presentación de PowerPoint</vt:lpstr>
      <vt:lpstr>PTU 2025</vt:lpstr>
      <vt:lpstr>PTU 2025</vt:lpstr>
      <vt:lpstr>PTU 2025</vt:lpstr>
      <vt:lpstr>PTU 2025</vt:lpstr>
      <vt:lpstr>PTU 2025</vt:lpstr>
      <vt:lpstr>Presentación de PowerPoint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  <vt:lpstr>PTU 2025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Contabilidad Electrónica 2014</dc:title>
  <dc:creator>Ruben Torres Benitez</dc:creator>
  <cp:lastModifiedBy>MIGUEL ALARCON DIAZ</cp:lastModifiedBy>
  <cp:revision>2</cp:revision>
  <dcterms:created xsi:type="dcterms:W3CDTF">2024-05-05T20:01:58Z</dcterms:created>
  <dcterms:modified xsi:type="dcterms:W3CDTF">2025-04-04T20:15:29Z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2024-05-05T00:00:00Z</vt:filetime>
  </property>
  <property fmtid="{D5CDD505-2E9C-101B-9397-08002B2CF9AE}" pid="3" name="Creator">
    <vt:lpwstr>Microsoft® PowerPoint® para Microsoft 365</vt:lpwstr>
  </property>
  <property fmtid="{D5CDD505-2E9C-101B-9397-08002B2CF9AE}" pid="4" name="LastSaved">
    <vt:filetime>2024-05-05T00:00:00Z</vt:filetime>
  </property>
  <property fmtid="{D5CDD505-2E9C-101B-9397-08002B2CF9AE}" pid="5" name="Producer">
    <vt:lpwstr>3-Heights(TM) PDF Security Shell 4.8.25.2 (http://www.pdf-tools.com)</vt:lpwstr>
  </property>
</Properties>
</file>